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6" r:id="rId2"/>
    <p:sldId id="315" r:id="rId3"/>
    <p:sldId id="258" r:id="rId4"/>
    <p:sldId id="257" r:id="rId5"/>
    <p:sldId id="345" r:id="rId6"/>
    <p:sldId id="326" r:id="rId7"/>
    <p:sldId id="329" r:id="rId8"/>
    <p:sldId id="328" r:id="rId9"/>
    <p:sldId id="331" r:id="rId10"/>
    <p:sldId id="330" r:id="rId11"/>
    <p:sldId id="270" r:id="rId12"/>
    <p:sldId id="271" r:id="rId13"/>
    <p:sldId id="272" r:id="rId14"/>
    <p:sldId id="273" r:id="rId15"/>
    <p:sldId id="274" r:id="rId16"/>
    <p:sldId id="344" r:id="rId17"/>
    <p:sldId id="279" r:id="rId18"/>
    <p:sldId id="277" r:id="rId19"/>
    <p:sldId id="278" r:id="rId20"/>
    <p:sldId id="275" r:id="rId21"/>
    <p:sldId id="282" r:id="rId22"/>
    <p:sldId id="280" r:id="rId23"/>
    <p:sldId id="281" r:id="rId24"/>
    <p:sldId id="302" r:id="rId25"/>
    <p:sldId id="276" r:id="rId26"/>
    <p:sldId id="285" r:id="rId27"/>
    <p:sldId id="283" r:id="rId28"/>
    <p:sldId id="284" r:id="rId29"/>
    <p:sldId id="324" r:id="rId30"/>
    <p:sldId id="318" r:id="rId31"/>
    <p:sldId id="325" r:id="rId32"/>
    <p:sldId id="320" r:id="rId33"/>
    <p:sldId id="321" r:id="rId34"/>
    <p:sldId id="263" r:id="rId35"/>
    <p:sldId id="288" r:id="rId36"/>
    <p:sldId id="291" r:id="rId37"/>
    <p:sldId id="265" r:id="rId38"/>
    <p:sldId id="293" r:id="rId39"/>
    <p:sldId id="294" r:id="rId40"/>
    <p:sldId id="310" r:id="rId41"/>
    <p:sldId id="311" r:id="rId42"/>
    <p:sldId id="322" r:id="rId43"/>
    <p:sldId id="312" r:id="rId44"/>
    <p:sldId id="340" r:id="rId45"/>
    <p:sldId id="339" r:id="rId46"/>
    <p:sldId id="338" r:id="rId47"/>
    <p:sldId id="334" r:id="rId48"/>
    <p:sldId id="336" r:id="rId49"/>
    <p:sldId id="341" r:id="rId50"/>
    <p:sldId id="295" r:id="rId51"/>
    <p:sldId id="308" r:id="rId52"/>
    <p:sldId id="303" r:id="rId53"/>
    <p:sldId id="304" r:id="rId54"/>
    <p:sldId id="306" r:id="rId55"/>
    <p:sldId id="343" r:id="rId56"/>
    <p:sldId id="309" r:id="rId57"/>
    <p:sldId id="299" r:id="rId58"/>
  </p:sldIdLst>
  <p:sldSz cx="12192000" cy="6858000"/>
  <p:notesSz cx="6800850" cy="98075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0C515"/>
    <a:srgbClr val="ED4C9C"/>
    <a:srgbClr val="0081C1"/>
    <a:srgbClr val="5E1B6D"/>
    <a:srgbClr val="F6F6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CFA86E-6EE7-43E5-BE16-435DE16BE940}" v="140" dt="2025-08-13T08:57:06.6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0" autoAdjust="0"/>
    <p:restoredTop sz="75214" autoAdjust="0"/>
  </p:normalViewPr>
  <p:slideViewPr>
    <p:cSldViewPr snapToGrid="0">
      <p:cViewPr varScale="1">
        <p:scale>
          <a:sx n="47" d="100"/>
          <a:sy n="47" d="100"/>
        </p:scale>
        <p:origin x="1476" y="76"/>
      </p:cViewPr>
      <p:guideLst/>
    </p:cSldViewPr>
  </p:slideViewPr>
  <p:outlineViewPr>
    <p:cViewPr>
      <p:scale>
        <a:sx n="33" d="100"/>
        <a:sy n="33" d="100"/>
      </p:scale>
      <p:origin x="0" y="-139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toria Shackleton" userId="1886e329-2b2f-4c1b-a33e-f394cedf345e" providerId="ADAL" clId="{11CFA86E-6EE7-43E5-BE16-435DE16BE940}"/>
    <pc:docChg chg="undo custSel addSld delSld modSld sldOrd">
      <pc:chgData name="Victoria Shackleton" userId="1886e329-2b2f-4c1b-a33e-f394cedf345e" providerId="ADAL" clId="{11CFA86E-6EE7-43E5-BE16-435DE16BE940}" dt="2025-08-13T08:57:30.487" v="441" actId="1076"/>
      <pc:docMkLst>
        <pc:docMk/>
      </pc:docMkLst>
      <pc:sldChg chg="addSp delSp modSp mod">
        <pc:chgData name="Victoria Shackleton" userId="1886e329-2b2f-4c1b-a33e-f394cedf345e" providerId="ADAL" clId="{11CFA86E-6EE7-43E5-BE16-435DE16BE940}" dt="2025-08-13T08:57:30.487" v="441" actId="1076"/>
        <pc:sldMkLst>
          <pc:docMk/>
          <pc:sldMk cId="1252351737" sldId="256"/>
        </pc:sldMkLst>
        <pc:spChg chg="add del mod">
          <ac:chgData name="Victoria Shackleton" userId="1886e329-2b2f-4c1b-a33e-f394cedf345e" providerId="ADAL" clId="{11CFA86E-6EE7-43E5-BE16-435DE16BE940}" dt="2025-08-13T08:56:44.891" v="435" actId="478"/>
          <ac:spMkLst>
            <pc:docMk/>
            <pc:sldMk cId="1252351737" sldId="256"/>
            <ac:spMk id="2" creationId="{FF79B1B7-E96C-045B-7198-ED84CC408A60}"/>
          </ac:spMkLst>
        </pc:spChg>
        <pc:spChg chg="add mod ord">
          <ac:chgData name="Victoria Shackleton" userId="1886e329-2b2f-4c1b-a33e-f394cedf345e" providerId="ADAL" clId="{11CFA86E-6EE7-43E5-BE16-435DE16BE940}" dt="2025-08-13T08:57:03.326" v="437" actId="167"/>
          <ac:spMkLst>
            <pc:docMk/>
            <pc:sldMk cId="1252351737" sldId="256"/>
            <ac:spMk id="3" creationId="{7255CD21-070F-D475-2015-92A5D010C167}"/>
          </ac:spMkLst>
        </pc:spChg>
        <pc:spChg chg="add mod">
          <ac:chgData name="Victoria Shackleton" userId="1886e329-2b2f-4c1b-a33e-f394cedf345e" providerId="ADAL" clId="{11CFA86E-6EE7-43E5-BE16-435DE16BE940}" dt="2025-08-13T08:57:30.487" v="441" actId="1076"/>
          <ac:spMkLst>
            <pc:docMk/>
            <pc:sldMk cId="1252351737" sldId="256"/>
            <ac:spMk id="4" creationId="{66FEE655-5F86-55CA-045E-9A81E71054CD}"/>
          </ac:spMkLst>
        </pc:spChg>
      </pc:sldChg>
      <pc:sldChg chg="delSp modSp mod">
        <pc:chgData name="Victoria Shackleton" userId="1886e329-2b2f-4c1b-a33e-f394cedf345e" providerId="ADAL" clId="{11CFA86E-6EE7-43E5-BE16-435DE16BE940}" dt="2025-08-11T09:13:34.226" v="5"/>
        <pc:sldMkLst>
          <pc:docMk/>
          <pc:sldMk cId="0" sldId="258"/>
        </pc:sldMkLst>
      </pc:sldChg>
      <pc:sldChg chg="modSp mod">
        <pc:chgData name="Victoria Shackleton" userId="1886e329-2b2f-4c1b-a33e-f394cedf345e" providerId="ADAL" clId="{11CFA86E-6EE7-43E5-BE16-435DE16BE940}" dt="2025-08-11T13:18:09.631" v="382" actId="120"/>
        <pc:sldMkLst>
          <pc:docMk/>
          <pc:sldMk cId="2174942982" sldId="265"/>
        </pc:sldMkLst>
        <pc:spChg chg="mod">
          <ac:chgData name="Victoria Shackleton" userId="1886e329-2b2f-4c1b-a33e-f394cedf345e" providerId="ADAL" clId="{11CFA86E-6EE7-43E5-BE16-435DE16BE940}" dt="2025-08-11T13:18:09.631" v="382" actId="120"/>
          <ac:spMkLst>
            <pc:docMk/>
            <pc:sldMk cId="2174942982" sldId="265"/>
            <ac:spMk id="3" creationId="{A56257BB-D31B-439F-BB1E-43CD5BD27EE2}"/>
          </ac:spMkLst>
        </pc:spChg>
      </pc:sldChg>
      <pc:sldChg chg="del">
        <pc:chgData name="Victoria Shackleton" userId="1886e329-2b2f-4c1b-a33e-f394cedf345e" providerId="ADAL" clId="{11CFA86E-6EE7-43E5-BE16-435DE16BE940}" dt="2025-08-11T10:08:38.905" v="137" actId="47"/>
        <pc:sldMkLst>
          <pc:docMk/>
          <pc:sldMk cId="2791284110" sldId="266"/>
        </pc:sldMkLst>
      </pc:sldChg>
      <pc:sldChg chg="modSp mod">
        <pc:chgData name="Victoria Shackleton" userId="1886e329-2b2f-4c1b-a33e-f394cedf345e" providerId="ADAL" clId="{11CFA86E-6EE7-43E5-BE16-435DE16BE940}" dt="2025-08-11T12:36:31.186" v="342" actId="255"/>
        <pc:sldMkLst>
          <pc:docMk/>
          <pc:sldMk cId="2082250023" sldId="270"/>
        </pc:sldMkLst>
        <pc:spChg chg="mod">
          <ac:chgData name="Victoria Shackleton" userId="1886e329-2b2f-4c1b-a33e-f394cedf345e" providerId="ADAL" clId="{11CFA86E-6EE7-43E5-BE16-435DE16BE940}" dt="2025-08-11T12:36:31.186" v="342" actId="255"/>
          <ac:spMkLst>
            <pc:docMk/>
            <pc:sldMk cId="2082250023" sldId="270"/>
            <ac:spMk id="8" creationId="{FF30F897-4F31-48BA-B59D-02B7F7255262}"/>
          </ac:spMkLst>
        </pc:spChg>
        <pc:spChg chg="mod">
          <ac:chgData name="Victoria Shackleton" userId="1886e329-2b2f-4c1b-a33e-f394cedf345e" providerId="ADAL" clId="{11CFA86E-6EE7-43E5-BE16-435DE16BE940}" dt="2025-08-11T12:36:22.825" v="340" actId="255"/>
          <ac:spMkLst>
            <pc:docMk/>
            <pc:sldMk cId="2082250023" sldId="270"/>
            <ac:spMk id="17" creationId="{BB0F652A-A237-4D46-9F8C-8D27F1E3F7F7}"/>
          </ac:spMkLst>
        </pc:spChg>
      </pc:sldChg>
      <pc:sldChg chg="modSp mod">
        <pc:chgData name="Victoria Shackleton" userId="1886e329-2b2f-4c1b-a33e-f394cedf345e" providerId="ADAL" clId="{11CFA86E-6EE7-43E5-BE16-435DE16BE940}" dt="2025-08-11T12:37:09.014" v="348" actId="1076"/>
        <pc:sldMkLst>
          <pc:docMk/>
          <pc:sldMk cId="1444232964" sldId="271"/>
        </pc:sldMkLst>
        <pc:spChg chg="mod">
          <ac:chgData name="Victoria Shackleton" userId="1886e329-2b2f-4c1b-a33e-f394cedf345e" providerId="ADAL" clId="{11CFA86E-6EE7-43E5-BE16-435DE16BE940}" dt="2025-08-11T12:36:58.643" v="346" actId="6549"/>
          <ac:spMkLst>
            <pc:docMk/>
            <pc:sldMk cId="1444232964" sldId="271"/>
            <ac:spMk id="17" creationId="{BB0F652A-A237-4D46-9F8C-8D27F1E3F7F7}"/>
          </ac:spMkLst>
        </pc:spChg>
        <pc:picChg chg="mod">
          <ac:chgData name="Victoria Shackleton" userId="1886e329-2b2f-4c1b-a33e-f394cedf345e" providerId="ADAL" clId="{11CFA86E-6EE7-43E5-BE16-435DE16BE940}" dt="2025-08-11T12:37:09.014" v="348" actId="1076"/>
          <ac:picMkLst>
            <pc:docMk/>
            <pc:sldMk cId="1444232964" sldId="271"/>
            <ac:picMk id="6" creationId="{885EFC8A-F9DB-4129-B1F7-456A9E18EE86}"/>
          </ac:picMkLst>
        </pc:picChg>
      </pc:sldChg>
      <pc:sldChg chg="modSp mod">
        <pc:chgData name="Victoria Shackleton" userId="1886e329-2b2f-4c1b-a33e-f394cedf345e" providerId="ADAL" clId="{11CFA86E-6EE7-43E5-BE16-435DE16BE940}" dt="2025-08-11T12:37:34.776" v="352" actId="255"/>
        <pc:sldMkLst>
          <pc:docMk/>
          <pc:sldMk cId="3512401885" sldId="272"/>
        </pc:sldMkLst>
        <pc:spChg chg="mod">
          <ac:chgData name="Victoria Shackleton" userId="1886e329-2b2f-4c1b-a33e-f394cedf345e" providerId="ADAL" clId="{11CFA86E-6EE7-43E5-BE16-435DE16BE940}" dt="2025-08-11T12:37:27.399" v="351" actId="2711"/>
          <ac:spMkLst>
            <pc:docMk/>
            <pc:sldMk cId="3512401885" sldId="272"/>
            <ac:spMk id="7" creationId="{DE08415C-06FA-451D-ABE1-FCCAEBCDE8A6}"/>
          </ac:spMkLst>
        </pc:spChg>
        <pc:spChg chg="mod">
          <ac:chgData name="Victoria Shackleton" userId="1886e329-2b2f-4c1b-a33e-f394cedf345e" providerId="ADAL" clId="{11CFA86E-6EE7-43E5-BE16-435DE16BE940}" dt="2025-08-11T12:37:34.776" v="352" actId="255"/>
          <ac:spMkLst>
            <pc:docMk/>
            <pc:sldMk cId="3512401885" sldId="272"/>
            <ac:spMk id="8" creationId="{985A970D-D10E-4C0B-A2F4-333D31069724}"/>
          </ac:spMkLst>
        </pc:spChg>
      </pc:sldChg>
      <pc:sldChg chg="addSp modSp mod modAnim">
        <pc:chgData name="Victoria Shackleton" userId="1886e329-2b2f-4c1b-a33e-f394cedf345e" providerId="ADAL" clId="{11CFA86E-6EE7-43E5-BE16-435DE16BE940}" dt="2025-08-11T09:53:21.632" v="66" actId="1076"/>
        <pc:sldMkLst>
          <pc:docMk/>
          <pc:sldMk cId="2539724161" sldId="277"/>
        </pc:sldMkLst>
        <pc:spChg chg="mod">
          <ac:chgData name="Victoria Shackleton" userId="1886e329-2b2f-4c1b-a33e-f394cedf345e" providerId="ADAL" clId="{11CFA86E-6EE7-43E5-BE16-435DE16BE940}" dt="2025-08-11T09:48:30.426" v="34" actId="164"/>
          <ac:spMkLst>
            <pc:docMk/>
            <pc:sldMk cId="2539724161" sldId="277"/>
            <ac:spMk id="13" creationId="{8315C17F-5A34-45C9-8701-346E7953C156}"/>
          </ac:spMkLst>
        </pc:spChg>
        <pc:spChg chg="mod">
          <ac:chgData name="Victoria Shackleton" userId="1886e329-2b2f-4c1b-a33e-f394cedf345e" providerId="ADAL" clId="{11CFA86E-6EE7-43E5-BE16-435DE16BE940}" dt="2025-08-11T09:48:30.426" v="34" actId="164"/>
          <ac:spMkLst>
            <pc:docMk/>
            <pc:sldMk cId="2539724161" sldId="277"/>
            <ac:spMk id="14" creationId="{EFBC55B5-BF1D-4860-BC3F-289553DD250C}"/>
          </ac:spMkLst>
        </pc:spChg>
        <pc:spChg chg="mod">
          <ac:chgData name="Victoria Shackleton" userId="1886e329-2b2f-4c1b-a33e-f394cedf345e" providerId="ADAL" clId="{11CFA86E-6EE7-43E5-BE16-435DE16BE940}" dt="2025-08-11T09:48:30.426" v="34" actId="164"/>
          <ac:spMkLst>
            <pc:docMk/>
            <pc:sldMk cId="2539724161" sldId="277"/>
            <ac:spMk id="15" creationId="{508A811F-20C4-4249-84EE-52FA6CB01D61}"/>
          </ac:spMkLst>
        </pc:spChg>
        <pc:spChg chg="mod">
          <ac:chgData name="Victoria Shackleton" userId="1886e329-2b2f-4c1b-a33e-f394cedf345e" providerId="ADAL" clId="{11CFA86E-6EE7-43E5-BE16-435DE16BE940}" dt="2025-08-11T09:48:30.426" v="34" actId="164"/>
          <ac:spMkLst>
            <pc:docMk/>
            <pc:sldMk cId="2539724161" sldId="277"/>
            <ac:spMk id="16" creationId="{37D2C66E-D6F6-4100-86B0-3202D57704AE}"/>
          </ac:spMkLst>
        </pc:spChg>
        <pc:spChg chg="mod">
          <ac:chgData name="Victoria Shackleton" userId="1886e329-2b2f-4c1b-a33e-f394cedf345e" providerId="ADAL" clId="{11CFA86E-6EE7-43E5-BE16-435DE16BE940}" dt="2025-08-11T09:48:30.426" v="34" actId="164"/>
          <ac:spMkLst>
            <pc:docMk/>
            <pc:sldMk cId="2539724161" sldId="277"/>
            <ac:spMk id="17" creationId="{37CB6539-9705-49D6-A4EC-D3285C457AA7}"/>
          </ac:spMkLst>
        </pc:spChg>
        <pc:spChg chg="mod">
          <ac:chgData name="Victoria Shackleton" userId="1886e329-2b2f-4c1b-a33e-f394cedf345e" providerId="ADAL" clId="{11CFA86E-6EE7-43E5-BE16-435DE16BE940}" dt="2025-08-11T09:48:30.426" v="34" actId="164"/>
          <ac:spMkLst>
            <pc:docMk/>
            <pc:sldMk cId="2539724161" sldId="277"/>
            <ac:spMk id="18" creationId="{5FE1FEE8-0E82-404F-9DB6-D14429643AEB}"/>
          </ac:spMkLst>
        </pc:spChg>
        <pc:spChg chg="mod">
          <ac:chgData name="Victoria Shackleton" userId="1886e329-2b2f-4c1b-a33e-f394cedf345e" providerId="ADAL" clId="{11CFA86E-6EE7-43E5-BE16-435DE16BE940}" dt="2025-08-11T09:48:30.426" v="34" actId="164"/>
          <ac:spMkLst>
            <pc:docMk/>
            <pc:sldMk cId="2539724161" sldId="277"/>
            <ac:spMk id="20" creationId="{E6283DCB-0811-44DA-8BA9-7610D3CB1251}"/>
          </ac:spMkLst>
        </pc:spChg>
        <pc:grpChg chg="add mod">
          <ac:chgData name="Victoria Shackleton" userId="1886e329-2b2f-4c1b-a33e-f394cedf345e" providerId="ADAL" clId="{11CFA86E-6EE7-43E5-BE16-435DE16BE940}" dt="2025-08-11T09:48:30.426" v="34" actId="164"/>
          <ac:grpSpMkLst>
            <pc:docMk/>
            <pc:sldMk cId="2539724161" sldId="277"/>
            <ac:grpSpMk id="2" creationId="{FB751B31-A4C9-B717-A1CA-CC958725275E}"/>
          </ac:grpSpMkLst>
        </pc:grpChg>
        <pc:picChg chg="mod">
          <ac:chgData name="Victoria Shackleton" userId="1886e329-2b2f-4c1b-a33e-f394cedf345e" providerId="ADAL" clId="{11CFA86E-6EE7-43E5-BE16-435DE16BE940}" dt="2025-08-11T09:53:21.632" v="66" actId="1076"/>
          <ac:picMkLst>
            <pc:docMk/>
            <pc:sldMk cId="2539724161" sldId="277"/>
            <ac:picMk id="4" creationId="{076E59E7-AED2-4AE4-7D61-ACFB0C21C016}"/>
          </ac:picMkLst>
        </pc:picChg>
        <pc:picChg chg="mod">
          <ac:chgData name="Victoria Shackleton" userId="1886e329-2b2f-4c1b-a33e-f394cedf345e" providerId="ADAL" clId="{11CFA86E-6EE7-43E5-BE16-435DE16BE940}" dt="2025-08-11T09:48:30.426" v="34" actId="164"/>
          <ac:picMkLst>
            <pc:docMk/>
            <pc:sldMk cId="2539724161" sldId="277"/>
            <ac:picMk id="11" creationId="{F1936795-BB50-48FA-9C09-0EC99214AA60}"/>
          </ac:picMkLst>
        </pc:picChg>
      </pc:sldChg>
      <pc:sldChg chg="addSp delSp modSp mod modAnim">
        <pc:chgData name="Victoria Shackleton" userId="1886e329-2b2f-4c1b-a33e-f394cedf345e" providerId="ADAL" clId="{11CFA86E-6EE7-43E5-BE16-435DE16BE940}" dt="2025-08-11T09:52:00.057" v="63"/>
        <pc:sldMkLst>
          <pc:docMk/>
          <pc:sldMk cId="2273539354" sldId="278"/>
        </pc:sldMkLst>
        <pc:spChg chg="mod topLvl">
          <ac:chgData name="Victoria Shackleton" userId="1886e329-2b2f-4c1b-a33e-f394cedf345e" providerId="ADAL" clId="{11CFA86E-6EE7-43E5-BE16-435DE16BE940}" dt="2025-08-11T09:51:37.764" v="59" actId="571"/>
          <ac:spMkLst>
            <pc:docMk/>
            <pc:sldMk cId="2273539354" sldId="278"/>
            <ac:spMk id="10" creationId="{A5943916-1860-4100-B5D4-969D2CDA2CEC}"/>
          </ac:spMkLst>
        </pc:spChg>
        <pc:spChg chg="mod topLvl">
          <ac:chgData name="Victoria Shackleton" userId="1886e329-2b2f-4c1b-a33e-f394cedf345e" providerId="ADAL" clId="{11CFA86E-6EE7-43E5-BE16-435DE16BE940}" dt="2025-08-11T09:51:37.764" v="59" actId="571"/>
          <ac:spMkLst>
            <pc:docMk/>
            <pc:sldMk cId="2273539354" sldId="278"/>
            <ac:spMk id="11" creationId="{978F77E5-FB31-47FA-81C4-A2E691FCDABB}"/>
          </ac:spMkLst>
        </pc:spChg>
        <pc:spChg chg="mod topLvl">
          <ac:chgData name="Victoria Shackleton" userId="1886e329-2b2f-4c1b-a33e-f394cedf345e" providerId="ADAL" clId="{11CFA86E-6EE7-43E5-BE16-435DE16BE940}" dt="2025-08-11T09:51:37.764" v="59" actId="571"/>
          <ac:spMkLst>
            <pc:docMk/>
            <pc:sldMk cId="2273539354" sldId="278"/>
            <ac:spMk id="12" creationId="{8C79D20C-EF82-4980-B3BC-63699351A4AC}"/>
          </ac:spMkLst>
        </pc:spChg>
        <pc:spChg chg="mod">
          <ac:chgData name="Victoria Shackleton" userId="1886e329-2b2f-4c1b-a33e-f394cedf345e" providerId="ADAL" clId="{11CFA86E-6EE7-43E5-BE16-435DE16BE940}" dt="2025-08-11T09:51:37.764" v="59" actId="571"/>
          <ac:spMkLst>
            <pc:docMk/>
            <pc:sldMk cId="2273539354" sldId="278"/>
            <ac:spMk id="13" creationId="{E6AE5C87-BA65-4310-B24E-1E05F072C7E4}"/>
          </ac:spMkLst>
        </pc:spChg>
        <pc:spChg chg="mod topLvl">
          <ac:chgData name="Victoria Shackleton" userId="1886e329-2b2f-4c1b-a33e-f394cedf345e" providerId="ADAL" clId="{11CFA86E-6EE7-43E5-BE16-435DE16BE940}" dt="2025-08-11T09:51:37.764" v="59" actId="571"/>
          <ac:spMkLst>
            <pc:docMk/>
            <pc:sldMk cId="2273539354" sldId="278"/>
            <ac:spMk id="14" creationId="{408A5246-A917-416C-A14B-935E07CBFFFE}"/>
          </ac:spMkLst>
        </pc:spChg>
        <pc:spChg chg="mod topLvl">
          <ac:chgData name="Victoria Shackleton" userId="1886e329-2b2f-4c1b-a33e-f394cedf345e" providerId="ADAL" clId="{11CFA86E-6EE7-43E5-BE16-435DE16BE940}" dt="2025-08-11T09:51:37.764" v="59" actId="571"/>
          <ac:spMkLst>
            <pc:docMk/>
            <pc:sldMk cId="2273539354" sldId="278"/>
            <ac:spMk id="15" creationId="{BED0E7C9-F9DE-4162-B715-BD9DD8C14C82}"/>
          </ac:spMkLst>
        </pc:spChg>
        <pc:spChg chg="mod topLvl">
          <ac:chgData name="Victoria Shackleton" userId="1886e329-2b2f-4c1b-a33e-f394cedf345e" providerId="ADAL" clId="{11CFA86E-6EE7-43E5-BE16-435DE16BE940}" dt="2025-08-11T09:51:37.764" v="59" actId="571"/>
          <ac:spMkLst>
            <pc:docMk/>
            <pc:sldMk cId="2273539354" sldId="278"/>
            <ac:spMk id="16" creationId="{B042E58C-946E-4DF0-B052-5920E25F3EE0}"/>
          </ac:spMkLst>
        </pc:spChg>
        <pc:grpChg chg="add mod">
          <ac:chgData name="Victoria Shackleton" userId="1886e329-2b2f-4c1b-a33e-f394cedf345e" providerId="ADAL" clId="{11CFA86E-6EE7-43E5-BE16-435DE16BE940}" dt="2025-08-11T09:51:53.155" v="62" actId="1076"/>
          <ac:grpSpMkLst>
            <pc:docMk/>
            <pc:sldMk cId="2273539354" sldId="278"/>
            <ac:grpSpMk id="2" creationId="{A963CA9E-1451-A35E-89B8-567CC4578A2A}"/>
          </ac:grpSpMkLst>
        </pc:grpChg>
        <pc:picChg chg="mod">
          <ac:chgData name="Victoria Shackleton" userId="1886e329-2b2f-4c1b-a33e-f394cedf345e" providerId="ADAL" clId="{11CFA86E-6EE7-43E5-BE16-435DE16BE940}" dt="2025-08-11T09:51:53.155" v="62" actId="1076"/>
          <ac:picMkLst>
            <pc:docMk/>
            <pc:sldMk cId="2273539354" sldId="278"/>
            <ac:picMk id="8" creationId="{A82C4073-E345-4461-BB3F-40F76A95E6D9}"/>
          </ac:picMkLst>
        </pc:picChg>
      </pc:sldChg>
      <pc:sldChg chg="addSp modSp mod">
        <pc:chgData name="Victoria Shackleton" userId="1886e329-2b2f-4c1b-a33e-f394cedf345e" providerId="ADAL" clId="{11CFA86E-6EE7-43E5-BE16-435DE16BE940}" dt="2025-08-11T09:54:21.144" v="73" actId="1076"/>
        <pc:sldMkLst>
          <pc:docMk/>
          <pc:sldMk cId="1818500140" sldId="279"/>
        </pc:sldMkLst>
        <pc:spChg chg="mod">
          <ac:chgData name="Victoria Shackleton" userId="1886e329-2b2f-4c1b-a33e-f394cedf345e" providerId="ADAL" clId="{11CFA86E-6EE7-43E5-BE16-435DE16BE940}" dt="2025-08-11T09:49:28.199" v="39" actId="1076"/>
          <ac:spMkLst>
            <pc:docMk/>
            <pc:sldMk cId="1818500140" sldId="279"/>
            <ac:spMk id="17" creationId="{22F45C39-4D9A-4837-BB03-10D8E870648B}"/>
          </ac:spMkLst>
        </pc:spChg>
        <pc:spChg chg="mod">
          <ac:chgData name="Victoria Shackleton" userId="1886e329-2b2f-4c1b-a33e-f394cedf345e" providerId="ADAL" clId="{11CFA86E-6EE7-43E5-BE16-435DE16BE940}" dt="2025-08-11T09:49:35.372" v="40" actId="1076"/>
          <ac:spMkLst>
            <pc:docMk/>
            <pc:sldMk cId="1818500140" sldId="279"/>
            <ac:spMk id="19" creationId="{72535FA9-15BB-4A65-B219-FCAA0E6EF30B}"/>
          </ac:spMkLst>
        </pc:spChg>
        <pc:picChg chg="add mod">
          <ac:chgData name="Victoria Shackleton" userId="1886e329-2b2f-4c1b-a33e-f394cedf345e" providerId="ADAL" clId="{11CFA86E-6EE7-43E5-BE16-435DE16BE940}" dt="2025-08-11T09:54:21.144" v="73" actId="1076"/>
          <ac:picMkLst>
            <pc:docMk/>
            <pc:sldMk cId="1818500140" sldId="279"/>
            <ac:picMk id="5" creationId="{F779F716-8981-9002-8D96-EEE2BEC37298}"/>
          </ac:picMkLst>
        </pc:picChg>
      </pc:sldChg>
      <pc:sldChg chg="addSp modSp modAnim">
        <pc:chgData name="Victoria Shackleton" userId="1886e329-2b2f-4c1b-a33e-f394cedf345e" providerId="ADAL" clId="{11CFA86E-6EE7-43E5-BE16-435DE16BE940}" dt="2025-08-11T09:57:36.488" v="76"/>
        <pc:sldMkLst>
          <pc:docMk/>
          <pc:sldMk cId="2733225866" sldId="280"/>
        </pc:sldMkLst>
        <pc:spChg chg="mod">
          <ac:chgData name="Victoria Shackleton" userId="1886e329-2b2f-4c1b-a33e-f394cedf345e" providerId="ADAL" clId="{11CFA86E-6EE7-43E5-BE16-435DE16BE940}" dt="2025-08-11T09:57:29.696" v="74" actId="164"/>
          <ac:spMkLst>
            <pc:docMk/>
            <pc:sldMk cId="2733225866" sldId="280"/>
            <ac:spMk id="5" creationId="{0D45B0C9-C939-FFAF-837C-F9DFD0871303}"/>
          </ac:spMkLst>
        </pc:spChg>
        <pc:spChg chg="mod">
          <ac:chgData name="Victoria Shackleton" userId="1886e329-2b2f-4c1b-a33e-f394cedf345e" providerId="ADAL" clId="{11CFA86E-6EE7-43E5-BE16-435DE16BE940}" dt="2025-08-11T09:57:29.696" v="74" actId="164"/>
          <ac:spMkLst>
            <pc:docMk/>
            <pc:sldMk cId="2733225866" sldId="280"/>
            <ac:spMk id="10" creationId="{A5943916-1860-4100-B5D4-969D2CDA2CEC}"/>
          </ac:spMkLst>
        </pc:spChg>
        <pc:spChg chg="mod">
          <ac:chgData name="Victoria Shackleton" userId="1886e329-2b2f-4c1b-a33e-f394cedf345e" providerId="ADAL" clId="{11CFA86E-6EE7-43E5-BE16-435DE16BE940}" dt="2025-08-11T09:57:29.696" v="74" actId="164"/>
          <ac:spMkLst>
            <pc:docMk/>
            <pc:sldMk cId="2733225866" sldId="280"/>
            <ac:spMk id="11" creationId="{978F77E5-FB31-47FA-81C4-A2E691FCDABB}"/>
          </ac:spMkLst>
        </pc:spChg>
        <pc:spChg chg="mod">
          <ac:chgData name="Victoria Shackleton" userId="1886e329-2b2f-4c1b-a33e-f394cedf345e" providerId="ADAL" clId="{11CFA86E-6EE7-43E5-BE16-435DE16BE940}" dt="2025-08-11T09:57:29.696" v="74" actId="164"/>
          <ac:spMkLst>
            <pc:docMk/>
            <pc:sldMk cId="2733225866" sldId="280"/>
            <ac:spMk id="13" creationId="{E6AE5C87-BA65-4310-B24E-1E05F072C7E4}"/>
          </ac:spMkLst>
        </pc:spChg>
        <pc:spChg chg="mod">
          <ac:chgData name="Victoria Shackleton" userId="1886e329-2b2f-4c1b-a33e-f394cedf345e" providerId="ADAL" clId="{11CFA86E-6EE7-43E5-BE16-435DE16BE940}" dt="2025-08-11T09:57:29.696" v="74" actId="164"/>
          <ac:spMkLst>
            <pc:docMk/>
            <pc:sldMk cId="2733225866" sldId="280"/>
            <ac:spMk id="14" creationId="{408A5246-A917-416C-A14B-935E07CBFFFE}"/>
          </ac:spMkLst>
        </pc:spChg>
        <pc:spChg chg="mod">
          <ac:chgData name="Victoria Shackleton" userId="1886e329-2b2f-4c1b-a33e-f394cedf345e" providerId="ADAL" clId="{11CFA86E-6EE7-43E5-BE16-435DE16BE940}" dt="2025-08-11T09:57:29.696" v="74" actId="164"/>
          <ac:spMkLst>
            <pc:docMk/>
            <pc:sldMk cId="2733225866" sldId="280"/>
            <ac:spMk id="15" creationId="{E089430D-67CE-0311-E234-D9DE7D3CD9C7}"/>
          </ac:spMkLst>
        </pc:spChg>
        <pc:spChg chg="mod">
          <ac:chgData name="Victoria Shackleton" userId="1886e329-2b2f-4c1b-a33e-f394cedf345e" providerId="ADAL" clId="{11CFA86E-6EE7-43E5-BE16-435DE16BE940}" dt="2025-08-11T09:57:29.696" v="74" actId="164"/>
          <ac:spMkLst>
            <pc:docMk/>
            <pc:sldMk cId="2733225866" sldId="280"/>
            <ac:spMk id="16" creationId="{C9C578B1-0728-5957-C436-7C2BA6A5C4F2}"/>
          </ac:spMkLst>
        </pc:spChg>
        <pc:spChg chg="mod">
          <ac:chgData name="Victoria Shackleton" userId="1886e329-2b2f-4c1b-a33e-f394cedf345e" providerId="ADAL" clId="{11CFA86E-6EE7-43E5-BE16-435DE16BE940}" dt="2025-08-11T09:57:29.696" v="74" actId="164"/>
          <ac:spMkLst>
            <pc:docMk/>
            <pc:sldMk cId="2733225866" sldId="280"/>
            <ac:spMk id="17" creationId="{7A9007AB-D3FD-D0CF-B5C6-BC8D0599D0CA}"/>
          </ac:spMkLst>
        </pc:spChg>
        <pc:spChg chg="mod">
          <ac:chgData name="Victoria Shackleton" userId="1886e329-2b2f-4c1b-a33e-f394cedf345e" providerId="ADAL" clId="{11CFA86E-6EE7-43E5-BE16-435DE16BE940}" dt="2025-08-11T09:57:29.696" v="74" actId="164"/>
          <ac:spMkLst>
            <pc:docMk/>
            <pc:sldMk cId="2733225866" sldId="280"/>
            <ac:spMk id="18" creationId="{05129A14-5837-B32E-ADB2-1893A72CE731}"/>
          </ac:spMkLst>
        </pc:spChg>
        <pc:spChg chg="mod">
          <ac:chgData name="Victoria Shackleton" userId="1886e329-2b2f-4c1b-a33e-f394cedf345e" providerId="ADAL" clId="{11CFA86E-6EE7-43E5-BE16-435DE16BE940}" dt="2025-08-11T09:57:29.696" v="74" actId="164"/>
          <ac:spMkLst>
            <pc:docMk/>
            <pc:sldMk cId="2733225866" sldId="280"/>
            <ac:spMk id="20" creationId="{355D15B6-7047-A809-ED7B-81EBB083C065}"/>
          </ac:spMkLst>
        </pc:spChg>
      </pc:sldChg>
      <pc:sldChg chg="addSp modSp modAnim">
        <pc:chgData name="Victoria Shackleton" userId="1886e329-2b2f-4c1b-a33e-f394cedf345e" providerId="ADAL" clId="{11CFA86E-6EE7-43E5-BE16-435DE16BE940}" dt="2025-08-11T09:58:39.355" v="85"/>
        <pc:sldMkLst>
          <pc:docMk/>
          <pc:sldMk cId="2120099831" sldId="281"/>
        </pc:sldMkLst>
        <pc:spChg chg="mod">
          <ac:chgData name="Victoria Shackleton" userId="1886e329-2b2f-4c1b-a33e-f394cedf345e" providerId="ADAL" clId="{11CFA86E-6EE7-43E5-BE16-435DE16BE940}" dt="2025-08-11T09:58:01.859" v="79" actId="164"/>
          <ac:spMkLst>
            <pc:docMk/>
            <pc:sldMk cId="2120099831" sldId="281"/>
            <ac:spMk id="10" creationId="{A5943916-1860-4100-B5D4-969D2CDA2CEC}"/>
          </ac:spMkLst>
        </pc:spChg>
        <pc:spChg chg="mod">
          <ac:chgData name="Victoria Shackleton" userId="1886e329-2b2f-4c1b-a33e-f394cedf345e" providerId="ADAL" clId="{11CFA86E-6EE7-43E5-BE16-435DE16BE940}" dt="2025-08-11T09:58:01.859" v="79" actId="164"/>
          <ac:spMkLst>
            <pc:docMk/>
            <pc:sldMk cId="2120099831" sldId="281"/>
            <ac:spMk id="11" creationId="{978F77E5-FB31-47FA-81C4-A2E691FCDABB}"/>
          </ac:spMkLst>
        </pc:spChg>
        <pc:spChg chg="mod">
          <ac:chgData name="Victoria Shackleton" userId="1886e329-2b2f-4c1b-a33e-f394cedf345e" providerId="ADAL" clId="{11CFA86E-6EE7-43E5-BE16-435DE16BE940}" dt="2025-08-11T09:58:01.859" v="79" actId="164"/>
          <ac:spMkLst>
            <pc:docMk/>
            <pc:sldMk cId="2120099831" sldId="281"/>
            <ac:spMk id="13" creationId="{E6AE5C87-BA65-4310-B24E-1E05F072C7E4}"/>
          </ac:spMkLst>
        </pc:spChg>
        <pc:spChg chg="mod">
          <ac:chgData name="Victoria Shackleton" userId="1886e329-2b2f-4c1b-a33e-f394cedf345e" providerId="ADAL" clId="{11CFA86E-6EE7-43E5-BE16-435DE16BE940}" dt="2025-08-11T09:58:01.859" v="79" actId="164"/>
          <ac:spMkLst>
            <pc:docMk/>
            <pc:sldMk cId="2120099831" sldId="281"/>
            <ac:spMk id="14" creationId="{408A5246-A917-416C-A14B-935E07CBFFFE}"/>
          </ac:spMkLst>
        </pc:spChg>
        <pc:spChg chg="mod">
          <ac:chgData name="Victoria Shackleton" userId="1886e329-2b2f-4c1b-a33e-f394cedf345e" providerId="ADAL" clId="{11CFA86E-6EE7-43E5-BE16-435DE16BE940}" dt="2025-08-11T09:58:01.859" v="79" actId="164"/>
          <ac:spMkLst>
            <pc:docMk/>
            <pc:sldMk cId="2120099831" sldId="281"/>
            <ac:spMk id="15" creationId="{45F6BD3D-40D5-4A44-B566-FBE66EA0D195}"/>
          </ac:spMkLst>
        </pc:spChg>
        <pc:spChg chg="mod">
          <ac:chgData name="Victoria Shackleton" userId="1886e329-2b2f-4c1b-a33e-f394cedf345e" providerId="ADAL" clId="{11CFA86E-6EE7-43E5-BE16-435DE16BE940}" dt="2025-08-11T09:58:01.859" v="79" actId="164"/>
          <ac:spMkLst>
            <pc:docMk/>
            <pc:sldMk cId="2120099831" sldId="281"/>
            <ac:spMk id="16" creationId="{1FAFC50D-9BCE-4238-AF82-44D7A30B30C3}"/>
          </ac:spMkLst>
        </pc:spChg>
        <pc:spChg chg="mod">
          <ac:chgData name="Victoria Shackleton" userId="1886e329-2b2f-4c1b-a33e-f394cedf345e" providerId="ADAL" clId="{11CFA86E-6EE7-43E5-BE16-435DE16BE940}" dt="2025-08-11T09:58:01.859" v="79" actId="164"/>
          <ac:spMkLst>
            <pc:docMk/>
            <pc:sldMk cId="2120099831" sldId="281"/>
            <ac:spMk id="17" creationId="{068CBB7C-99CF-4C81-B971-D69428896E36}"/>
          </ac:spMkLst>
        </pc:spChg>
        <pc:grpChg chg="add mod">
          <ac:chgData name="Victoria Shackleton" userId="1886e329-2b2f-4c1b-a33e-f394cedf345e" providerId="ADAL" clId="{11CFA86E-6EE7-43E5-BE16-435DE16BE940}" dt="2025-08-11T09:58:37.665" v="84" actId="164"/>
          <ac:grpSpMkLst>
            <pc:docMk/>
            <pc:sldMk cId="2120099831" sldId="281"/>
            <ac:grpSpMk id="21" creationId="{A42B5653-3699-672B-4CC7-EC189BAAA869}"/>
          </ac:grpSpMkLst>
        </pc:grpChg>
        <pc:grpChg chg="add mod">
          <ac:chgData name="Victoria Shackleton" userId="1886e329-2b2f-4c1b-a33e-f394cedf345e" providerId="ADAL" clId="{11CFA86E-6EE7-43E5-BE16-435DE16BE940}" dt="2025-08-11T09:58:37.665" v="84" actId="164"/>
          <ac:grpSpMkLst>
            <pc:docMk/>
            <pc:sldMk cId="2120099831" sldId="281"/>
            <ac:grpSpMk id="22" creationId="{5D8E4BD5-0877-B0FF-836A-EEB9BC1D2384}"/>
          </ac:grpSpMkLst>
        </pc:grpChg>
        <pc:picChg chg="mod">
          <ac:chgData name="Victoria Shackleton" userId="1886e329-2b2f-4c1b-a33e-f394cedf345e" providerId="ADAL" clId="{11CFA86E-6EE7-43E5-BE16-435DE16BE940}" dt="2025-08-11T09:58:37.665" v="84" actId="164"/>
          <ac:picMkLst>
            <pc:docMk/>
            <pc:sldMk cId="2120099831" sldId="281"/>
            <ac:picMk id="9" creationId="{99188C39-740F-4279-B837-62896A17882A}"/>
          </ac:picMkLst>
        </pc:picChg>
      </pc:sldChg>
      <pc:sldChg chg="addSp modSp modAnim">
        <pc:chgData name="Victoria Shackleton" userId="1886e329-2b2f-4c1b-a33e-f394cedf345e" providerId="ADAL" clId="{11CFA86E-6EE7-43E5-BE16-435DE16BE940}" dt="2025-08-11T12:39:07.918" v="354"/>
        <pc:sldMkLst>
          <pc:docMk/>
          <pc:sldMk cId="729145321" sldId="283"/>
        </pc:sldMkLst>
        <pc:spChg chg="mod">
          <ac:chgData name="Victoria Shackleton" userId="1886e329-2b2f-4c1b-a33e-f394cedf345e" providerId="ADAL" clId="{11CFA86E-6EE7-43E5-BE16-435DE16BE940}" dt="2025-08-11T09:59:02.573" v="87" actId="164"/>
          <ac:spMkLst>
            <pc:docMk/>
            <pc:sldMk cId="729145321" sldId="283"/>
            <ac:spMk id="10" creationId="{A5943916-1860-4100-B5D4-969D2CDA2CEC}"/>
          </ac:spMkLst>
        </pc:spChg>
        <pc:spChg chg="mod">
          <ac:chgData name="Victoria Shackleton" userId="1886e329-2b2f-4c1b-a33e-f394cedf345e" providerId="ADAL" clId="{11CFA86E-6EE7-43E5-BE16-435DE16BE940}" dt="2025-08-11T09:59:02.573" v="87" actId="164"/>
          <ac:spMkLst>
            <pc:docMk/>
            <pc:sldMk cId="729145321" sldId="283"/>
            <ac:spMk id="11" creationId="{978F77E5-FB31-47FA-81C4-A2E691FCDABB}"/>
          </ac:spMkLst>
        </pc:spChg>
        <pc:spChg chg="mod">
          <ac:chgData name="Victoria Shackleton" userId="1886e329-2b2f-4c1b-a33e-f394cedf345e" providerId="ADAL" clId="{11CFA86E-6EE7-43E5-BE16-435DE16BE940}" dt="2025-08-11T09:59:02.573" v="87" actId="164"/>
          <ac:spMkLst>
            <pc:docMk/>
            <pc:sldMk cId="729145321" sldId="283"/>
            <ac:spMk id="12" creationId="{CFBF0181-0F6B-44E3-98FC-DCA0990797BE}"/>
          </ac:spMkLst>
        </pc:spChg>
        <pc:spChg chg="mod">
          <ac:chgData name="Victoria Shackleton" userId="1886e329-2b2f-4c1b-a33e-f394cedf345e" providerId="ADAL" clId="{11CFA86E-6EE7-43E5-BE16-435DE16BE940}" dt="2025-08-11T09:59:02.573" v="87" actId="164"/>
          <ac:spMkLst>
            <pc:docMk/>
            <pc:sldMk cId="729145321" sldId="283"/>
            <ac:spMk id="13" creationId="{E6AE5C87-BA65-4310-B24E-1E05F072C7E4}"/>
          </ac:spMkLst>
        </pc:spChg>
        <pc:spChg chg="mod">
          <ac:chgData name="Victoria Shackleton" userId="1886e329-2b2f-4c1b-a33e-f394cedf345e" providerId="ADAL" clId="{11CFA86E-6EE7-43E5-BE16-435DE16BE940}" dt="2025-08-11T09:59:02.573" v="87" actId="164"/>
          <ac:spMkLst>
            <pc:docMk/>
            <pc:sldMk cId="729145321" sldId="283"/>
            <ac:spMk id="14" creationId="{408A5246-A917-416C-A14B-935E07CBFFFE}"/>
          </ac:spMkLst>
        </pc:spChg>
        <pc:grpChg chg="add mod">
          <ac:chgData name="Victoria Shackleton" userId="1886e329-2b2f-4c1b-a33e-f394cedf345e" providerId="ADAL" clId="{11CFA86E-6EE7-43E5-BE16-435DE16BE940}" dt="2025-08-11T12:39:01.235" v="353" actId="164"/>
          <ac:grpSpMkLst>
            <pc:docMk/>
            <pc:sldMk cId="729145321" sldId="283"/>
            <ac:grpSpMk id="2" creationId="{2C8AB839-2F6E-85FD-1716-69FAAD7ED0B5}"/>
          </ac:grpSpMkLst>
        </pc:grpChg>
        <pc:grpChg chg="add mod">
          <ac:chgData name="Victoria Shackleton" userId="1886e329-2b2f-4c1b-a33e-f394cedf345e" providerId="ADAL" clId="{11CFA86E-6EE7-43E5-BE16-435DE16BE940}" dt="2025-08-11T12:39:01.235" v="353" actId="164"/>
          <ac:grpSpMkLst>
            <pc:docMk/>
            <pc:sldMk cId="729145321" sldId="283"/>
            <ac:grpSpMk id="5" creationId="{237987C9-F77D-6317-C1AC-77CFC1690AE5}"/>
          </ac:grpSpMkLst>
        </pc:grpChg>
        <pc:picChg chg="mod">
          <ac:chgData name="Victoria Shackleton" userId="1886e329-2b2f-4c1b-a33e-f394cedf345e" providerId="ADAL" clId="{11CFA86E-6EE7-43E5-BE16-435DE16BE940}" dt="2025-08-11T12:39:01.235" v="353" actId="164"/>
          <ac:picMkLst>
            <pc:docMk/>
            <pc:sldMk cId="729145321" sldId="283"/>
            <ac:picMk id="7" creationId="{F8845F95-CE66-4339-8041-DD3DFE45FDEC}"/>
          </ac:picMkLst>
        </pc:picChg>
      </pc:sldChg>
      <pc:sldChg chg="addSp delSp modSp mod modAnim">
        <pc:chgData name="Victoria Shackleton" userId="1886e329-2b2f-4c1b-a33e-f394cedf345e" providerId="ADAL" clId="{11CFA86E-6EE7-43E5-BE16-435DE16BE940}" dt="2025-08-11T10:00:48.898" v="103"/>
        <pc:sldMkLst>
          <pc:docMk/>
          <pc:sldMk cId="1753715207" sldId="284"/>
        </pc:sldMkLst>
        <pc:spChg chg="mod ord topLvl">
          <ac:chgData name="Victoria Shackleton" userId="1886e329-2b2f-4c1b-a33e-f394cedf345e" providerId="ADAL" clId="{11CFA86E-6EE7-43E5-BE16-435DE16BE940}" dt="2025-08-11T10:00:24.763" v="98" actId="164"/>
          <ac:spMkLst>
            <pc:docMk/>
            <pc:sldMk cId="1753715207" sldId="284"/>
            <ac:spMk id="11" creationId="{978F77E5-FB31-47FA-81C4-A2E691FCDABB}"/>
          </ac:spMkLst>
        </pc:spChg>
        <pc:spChg chg="mod ord topLvl">
          <ac:chgData name="Victoria Shackleton" userId="1886e329-2b2f-4c1b-a33e-f394cedf345e" providerId="ADAL" clId="{11CFA86E-6EE7-43E5-BE16-435DE16BE940}" dt="2025-08-11T10:00:24.763" v="98" actId="164"/>
          <ac:spMkLst>
            <pc:docMk/>
            <pc:sldMk cId="1753715207" sldId="284"/>
            <ac:spMk id="13" creationId="{E6AE5C87-BA65-4310-B24E-1E05F072C7E4}"/>
          </ac:spMkLst>
        </pc:spChg>
        <pc:spChg chg="mod ord topLvl">
          <ac:chgData name="Victoria Shackleton" userId="1886e329-2b2f-4c1b-a33e-f394cedf345e" providerId="ADAL" clId="{11CFA86E-6EE7-43E5-BE16-435DE16BE940}" dt="2025-08-11T10:00:24.763" v="98" actId="164"/>
          <ac:spMkLst>
            <pc:docMk/>
            <pc:sldMk cId="1753715207" sldId="284"/>
            <ac:spMk id="14" creationId="{408A5246-A917-416C-A14B-935E07CBFFFE}"/>
          </ac:spMkLst>
        </pc:spChg>
        <pc:spChg chg="mod ord topLvl">
          <ac:chgData name="Victoria Shackleton" userId="1886e329-2b2f-4c1b-a33e-f394cedf345e" providerId="ADAL" clId="{11CFA86E-6EE7-43E5-BE16-435DE16BE940}" dt="2025-08-11T10:00:24.763" v="98" actId="164"/>
          <ac:spMkLst>
            <pc:docMk/>
            <pc:sldMk cId="1753715207" sldId="284"/>
            <ac:spMk id="15" creationId="{45F6BD3D-40D5-4A44-B566-FBE66EA0D195}"/>
          </ac:spMkLst>
        </pc:spChg>
        <pc:spChg chg="mod ord topLvl">
          <ac:chgData name="Victoria Shackleton" userId="1886e329-2b2f-4c1b-a33e-f394cedf345e" providerId="ADAL" clId="{11CFA86E-6EE7-43E5-BE16-435DE16BE940}" dt="2025-08-11T10:00:24.763" v="98" actId="164"/>
          <ac:spMkLst>
            <pc:docMk/>
            <pc:sldMk cId="1753715207" sldId="284"/>
            <ac:spMk id="17" creationId="{068CBB7C-99CF-4C81-B971-D69428896E36}"/>
          </ac:spMkLst>
        </pc:spChg>
        <pc:grpChg chg="add mod">
          <ac:chgData name="Victoria Shackleton" userId="1886e329-2b2f-4c1b-a33e-f394cedf345e" providerId="ADAL" clId="{11CFA86E-6EE7-43E5-BE16-435DE16BE940}" dt="2025-08-11T10:00:47.118" v="102" actId="164"/>
          <ac:grpSpMkLst>
            <pc:docMk/>
            <pc:sldMk cId="1753715207" sldId="284"/>
            <ac:grpSpMk id="7" creationId="{62C03DFB-9278-EBEF-59A8-279FD6238A09}"/>
          </ac:grpSpMkLst>
        </pc:grpChg>
        <pc:grpChg chg="add mod">
          <ac:chgData name="Victoria Shackleton" userId="1886e329-2b2f-4c1b-a33e-f394cedf345e" providerId="ADAL" clId="{11CFA86E-6EE7-43E5-BE16-435DE16BE940}" dt="2025-08-11T10:00:47.118" v="102" actId="164"/>
          <ac:grpSpMkLst>
            <pc:docMk/>
            <pc:sldMk cId="1753715207" sldId="284"/>
            <ac:grpSpMk id="8" creationId="{1596E7A4-B5C7-A261-5D10-78FF3F455662}"/>
          </ac:grpSpMkLst>
        </pc:grpChg>
        <pc:picChg chg="mod ord">
          <ac:chgData name="Victoria Shackleton" userId="1886e329-2b2f-4c1b-a33e-f394cedf345e" providerId="ADAL" clId="{11CFA86E-6EE7-43E5-BE16-435DE16BE940}" dt="2025-08-11T10:00:47.118" v="102" actId="164"/>
          <ac:picMkLst>
            <pc:docMk/>
            <pc:sldMk cId="1753715207" sldId="284"/>
            <ac:picMk id="5" creationId="{CA3A2FF3-3754-47C2-981B-AAC5BF4B3C62}"/>
          </ac:picMkLst>
        </pc:picChg>
      </pc:sldChg>
      <pc:sldChg chg="modSp">
        <pc:chgData name="Victoria Shackleton" userId="1886e329-2b2f-4c1b-a33e-f394cedf345e" providerId="ADAL" clId="{11CFA86E-6EE7-43E5-BE16-435DE16BE940}" dt="2025-08-11T09:26:32.771" v="21" actId="20577"/>
        <pc:sldMkLst>
          <pc:docMk/>
          <pc:sldMk cId="1973118295" sldId="291"/>
        </pc:sldMkLst>
        <pc:spChg chg="mod">
          <ac:chgData name="Victoria Shackleton" userId="1886e329-2b2f-4c1b-a33e-f394cedf345e" providerId="ADAL" clId="{11CFA86E-6EE7-43E5-BE16-435DE16BE940}" dt="2025-08-11T09:26:32.771" v="21" actId="20577"/>
          <ac:spMkLst>
            <pc:docMk/>
            <pc:sldMk cId="1973118295" sldId="291"/>
            <ac:spMk id="10" creationId="{152A212B-79CE-4D21-9D20-13E07F911C4E}"/>
          </ac:spMkLst>
        </pc:spChg>
      </pc:sldChg>
      <pc:sldChg chg="modAnim">
        <pc:chgData name="Victoria Shackleton" userId="1886e329-2b2f-4c1b-a33e-f394cedf345e" providerId="ADAL" clId="{11CFA86E-6EE7-43E5-BE16-435DE16BE940}" dt="2025-08-11T12:57:37.554" v="377"/>
        <pc:sldMkLst>
          <pc:docMk/>
          <pc:sldMk cId="2254915712" sldId="293"/>
        </pc:sldMkLst>
      </pc:sldChg>
      <pc:sldChg chg="modSp">
        <pc:chgData name="Victoria Shackleton" userId="1886e329-2b2f-4c1b-a33e-f394cedf345e" providerId="ADAL" clId="{11CFA86E-6EE7-43E5-BE16-435DE16BE940}" dt="2025-08-11T12:59:20.035" v="378" actId="20577"/>
        <pc:sldMkLst>
          <pc:docMk/>
          <pc:sldMk cId="1104223388" sldId="310"/>
        </pc:sldMkLst>
        <pc:spChg chg="mod">
          <ac:chgData name="Victoria Shackleton" userId="1886e329-2b2f-4c1b-a33e-f394cedf345e" providerId="ADAL" clId="{11CFA86E-6EE7-43E5-BE16-435DE16BE940}" dt="2025-08-11T12:59:20.035" v="378" actId="20577"/>
          <ac:spMkLst>
            <pc:docMk/>
            <pc:sldMk cId="1104223388" sldId="310"/>
            <ac:spMk id="7" creationId="{6093E909-91E7-2E3A-2204-27DAC240A0DE}"/>
          </ac:spMkLst>
        </pc:spChg>
      </pc:sldChg>
      <pc:sldChg chg="addSp delSp modSp mod">
        <pc:chgData name="Victoria Shackleton" userId="1886e329-2b2f-4c1b-a33e-f394cedf345e" providerId="ADAL" clId="{11CFA86E-6EE7-43E5-BE16-435DE16BE940}" dt="2025-08-11T09:13:42.795" v="7" actId="478"/>
        <pc:sldMkLst>
          <pc:docMk/>
          <pc:sldMk cId="0" sldId="315"/>
        </pc:sldMkLst>
        <pc:grpChg chg="add del">
          <ac:chgData name="Victoria Shackleton" userId="1886e329-2b2f-4c1b-a33e-f394cedf345e" providerId="ADAL" clId="{11CFA86E-6EE7-43E5-BE16-435DE16BE940}" dt="2025-08-11T09:13:42.795" v="7" actId="478"/>
          <ac:grpSpMkLst>
            <pc:docMk/>
            <pc:sldMk cId="0" sldId="315"/>
            <ac:grpSpMk id="5" creationId="{00000000-0000-0000-0000-000000000000}"/>
          </ac:grpSpMkLst>
        </pc:grpChg>
      </pc:sldChg>
      <pc:sldChg chg="modSp mod">
        <pc:chgData name="Victoria Shackleton" userId="1886e329-2b2f-4c1b-a33e-f394cedf345e" providerId="ADAL" clId="{11CFA86E-6EE7-43E5-BE16-435DE16BE940}" dt="2025-08-11T12:40:18.766" v="375" actId="20577"/>
        <pc:sldMkLst>
          <pc:docMk/>
          <pc:sldMk cId="3374318714" sldId="318"/>
        </pc:sldMkLst>
        <pc:spChg chg="mod">
          <ac:chgData name="Victoria Shackleton" userId="1886e329-2b2f-4c1b-a33e-f394cedf345e" providerId="ADAL" clId="{11CFA86E-6EE7-43E5-BE16-435DE16BE940}" dt="2025-08-11T12:40:18.766" v="375" actId="20577"/>
          <ac:spMkLst>
            <pc:docMk/>
            <pc:sldMk cId="3374318714" sldId="318"/>
            <ac:spMk id="37" creationId="{C24FCCB1-8148-A9A1-D489-8C85B175249D}"/>
          </ac:spMkLst>
        </pc:spChg>
      </pc:sldChg>
      <pc:sldChg chg="modSp mod">
        <pc:chgData name="Victoria Shackleton" userId="1886e329-2b2f-4c1b-a33e-f394cedf345e" providerId="ADAL" clId="{11CFA86E-6EE7-43E5-BE16-435DE16BE940}" dt="2025-08-11T10:01:29.189" v="105" actId="1076"/>
        <pc:sldMkLst>
          <pc:docMk/>
          <pc:sldMk cId="469199698" sldId="320"/>
        </pc:sldMkLst>
        <pc:picChg chg="mod">
          <ac:chgData name="Victoria Shackleton" userId="1886e329-2b2f-4c1b-a33e-f394cedf345e" providerId="ADAL" clId="{11CFA86E-6EE7-43E5-BE16-435DE16BE940}" dt="2025-08-11T10:01:29.189" v="105" actId="1076"/>
          <ac:picMkLst>
            <pc:docMk/>
            <pc:sldMk cId="469199698" sldId="320"/>
            <ac:picMk id="23" creationId="{1E229BBC-F29F-3682-B096-85B5EB1D92BB}"/>
          </ac:picMkLst>
        </pc:picChg>
      </pc:sldChg>
      <pc:sldChg chg="add">
        <pc:chgData name="Victoria Shackleton" userId="1886e329-2b2f-4c1b-a33e-f394cedf345e" providerId="ADAL" clId="{11CFA86E-6EE7-43E5-BE16-435DE16BE940}" dt="2025-08-11T10:21:37.732" v="140"/>
        <pc:sldMkLst>
          <pc:docMk/>
          <pc:sldMk cId="164473020" sldId="326"/>
        </pc:sldMkLst>
      </pc:sldChg>
      <pc:sldChg chg="del">
        <pc:chgData name="Victoria Shackleton" userId="1886e329-2b2f-4c1b-a33e-f394cedf345e" providerId="ADAL" clId="{11CFA86E-6EE7-43E5-BE16-435DE16BE940}" dt="2025-08-11T10:04:58.749" v="106" actId="47"/>
        <pc:sldMkLst>
          <pc:docMk/>
          <pc:sldMk cId="3031912410" sldId="326"/>
        </pc:sldMkLst>
      </pc:sldChg>
      <pc:sldChg chg="modSp add mod">
        <pc:chgData name="Victoria Shackleton" userId="1886e329-2b2f-4c1b-a33e-f394cedf345e" providerId="ADAL" clId="{11CFA86E-6EE7-43E5-BE16-435DE16BE940}" dt="2025-08-11T10:23:31.642" v="151" actId="113"/>
        <pc:sldMkLst>
          <pc:docMk/>
          <pc:sldMk cId="0" sldId="328"/>
        </pc:sldMkLst>
        <pc:spChg chg="mod">
          <ac:chgData name="Victoria Shackleton" userId="1886e329-2b2f-4c1b-a33e-f394cedf345e" providerId="ADAL" clId="{11CFA86E-6EE7-43E5-BE16-435DE16BE940}" dt="2025-08-11T10:23:31.642" v="151" actId="113"/>
          <ac:spMkLst>
            <pc:docMk/>
            <pc:sldMk cId="0" sldId="328"/>
            <ac:spMk id="14" creationId="{B5BC2914-AA51-5D41-2CCB-EC0FF06B0283}"/>
          </ac:spMkLst>
        </pc:spChg>
      </pc:sldChg>
      <pc:sldChg chg="del">
        <pc:chgData name="Victoria Shackleton" userId="1886e329-2b2f-4c1b-a33e-f394cedf345e" providerId="ADAL" clId="{11CFA86E-6EE7-43E5-BE16-435DE16BE940}" dt="2025-08-11T09:27:17.102" v="22" actId="47"/>
        <pc:sldMkLst>
          <pc:docMk/>
          <pc:sldMk cId="3176084862" sldId="328"/>
        </pc:sldMkLst>
      </pc:sldChg>
      <pc:sldChg chg="modSp add mod">
        <pc:chgData name="Victoria Shackleton" userId="1886e329-2b2f-4c1b-a33e-f394cedf345e" providerId="ADAL" clId="{11CFA86E-6EE7-43E5-BE16-435DE16BE940}" dt="2025-08-11T10:22:37.675" v="145" actId="207"/>
        <pc:sldMkLst>
          <pc:docMk/>
          <pc:sldMk cId="0" sldId="329"/>
        </pc:sldMkLst>
        <pc:spChg chg="mod">
          <ac:chgData name="Victoria Shackleton" userId="1886e329-2b2f-4c1b-a33e-f394cedf345e" providerId="ADAL" clId="{11CFA86E-6EE7-43E5-BE16-435DE16BE940}" dt="2025-08-11T10:22:37.675" v="145" actId="207"/>
          <ac:spMkLst>
            <pc:docMk/>
            <pc:sldMk cId="0" sldId="329"/>
            <ac:spMk id="15" creationId="{00000000-0000-0000-0000-000000000000}"/>
          </ac:spMkLst>
        </pc:spChg>
      </pc:sldChg>
      <pc:sldChg chg="modSp add mod">
        <pc:chgData name="Victoria Shackleton" userId="1886e329-2b2f-4c1b-a33e-f394cedf345e" providerId="ADAL" clId="{11CFA86E-6EE7-43E5-BE16-435DE16BE940}" dt="2025-08-11T12:19:42.042" v="334" actId="20577"/>
        <pc:sldMkLst>
          <pc:docMk/>
          <pc:sldMk cId="2602845195" sldId="330"/>
        </pc:sldMkLst>
        <pc:spChg chg="mod">
          <ac:chgData name="Victoria Shackleton" userId="1886e329-2b2f-4c1b-a33e-f394cedf345e" providerId="ADAL" clId="{11CFA86E-6EE7-43E5-BE16-435DE16BE940}" dt="2025-08-11T10:23:50.823" v="155" actId="113"/>
          <ac:spMkLst>
            <pc:docMk/>
            <pc:sldMk cId="2602845195" sldId="330"/>
            <ac:spMk id="14" creationId="{BB7E5EE6-B91F-5661-0D76-AEEE163A58D6}"/>
          </ac:spMkLst>
        </pc:spChg>
        <pc:spChg chg="mod">
          <ac:chgData name="Victoria Shackleton" userId="1886e329-2b2f-4c1b-a33e-f394cedf345e" providerId="ADAL" clId="{11CFA86E-6EE7-43E5-BE16-435DE16BE940}" dt="2025-08-11T12:12:37.588" v="158" actId="2711"/>
          <ac:spMkLst>
            <pc:docMk/>
            <pc:sldMk cId="2602845195" sldId="330"/>
            <ac:spMk id="15" creationId="{D6E601B6-712C-980D-B6BA-369EA1FDEF69}"/>
          </ac:spMkLst>
        </pc:spChg>
        <pc:spChg chg="mod">
          <ac:chgData name="Victoria Shackleton" userId="1886e329-2b2f-4c1b-a33e-f394cedf345e" providerId="ADAL" clId="{11CFA86E-6EE7-43E5-BE16-435DE16BE940}" dt="2025-08-11T12:12:22.167" v="156" actId="2711"/>
          <ac:spMkLst>
            <pc:docMk/>
            <pc:sldMk cId="2602845195" sldId="330"/>
            <ac:spMk id="16" creationId="{1CA6CCED-122E-989F-AB26-CD3160F44C77}"/>
          </ac:spMkLst>
        </pc:spChg>
        <pc:spChg chg="mod">
          <ac:chgData name="Victoria Shackleton" userId="1886e329-2b2f-4c1b-a33e-f394cedf345e" providerId="ADAL" clId="{11CFA86E-6EE7-43E5-BE16-435DE16BE940}" dt="2025-08-11T12:19:42.042" v="334" actId="20577"/>
          <ac:spMkLst>
            <pc:docMk/>
            <pc:sldMk cId="2602845195" sldId="330"/>
            <ac:spMk id="17" creationId="{45970E10-163A-25DC-5B8D-63E088798EE4}"/>
          </ac:spMkLst>
        </pc:spChg>
      </pc:sldChg>
      <pc:sldChg chg="delSp modSp add mod">
        <pc:chgData name="Victoria Shackleton" userId="1886e329-2b2f-4c1b-a33e-f394cedf345e" providerId="ADAL" clId="{11CFA86E-6EE7-43E5-BE16-435DE16BE940}" dt="2025-08-11T12:18:39.642" v="329" actId="2711"/>
        <pc:sldMkLst>
          <pc:docMk/>
          <pc:sldMk cId="0" sldId="331"/>
        </pc:sldMkLst>
        <pc:spChg chg="mod">
          <ac:chgData name="Victoria Shackleton" userId="1886e329-2b2f-4c1b-a33e-f394cedf345e" providerId="ADAL" clId="{11CFA86E-6EE7-43E5-BE16-435DE16BE940}" dt="2025-08-11T10:23:40.841" v="153" actId="113"/>
          <ac:spMkLst>
            <pc:docMk/>
            <pc:sldMk cId="0" sldId="331"/>
            <ac:spMk id="14" creationId="{00000000-0000-0000-0000-000000000000}"/>
          </ac:spMkLst>
        </pc:spChg>
        <pc:spChg chg="mod">
          <ac:chgData name="Victoria Shackleton" userId="1886e329-2b2f-4c1b-a33e-f394cedf345e" providerId="ADAL" clId="{11CFA86E-6EE7-43E5-BE16-435DE16BE940}" dt="2025-08-11T12:18:33.019" v="328" actId="2711"/>
          <ac:spMkLst>
            <pc:docMk/>
            <pc:sldMk cId="0" sldId="331"/>
            <ac:spMk id="16" creationId="{00000000-0000-0000-0000-000000000000}"/>
          </ac:spMkLst>
        </pc:spChg>
        <pc:spChg chg="mod">
          <ac:chgData name="Victoria Shackleton" userId="1886e329-2b2f-4c1b-a33e-f394cedf345e" providerId="ADAL" clId="{11CFA86E-6EE7-43E5-BE16-435DE16BE940}" dt="2025-08-11T12:18:39.642" v="329" actId="2711"/>
          <ac:spMkLst>
            <pc:docMk/>
            <pc:sldMk cId="0" sldId="331"/>
            <ac:spMk id="17" creationId="{00000000-0000-0000-0000-000000000000}"/>
          </ac:spMkLst>
        </pc:spChg>
        <pc:spChg chg="mod">
          <ac:chgData name="Victoria Shackleton" userId="1886e329-2b2f-4c1b-a33e-f394cedf345e" providerId="ADAL" clId="{11CFA86E-6EE7-43E5-BE16-435DE16BE940}" dt="2025-08-11T12:16:41.984" v="304" actId="1076"/>
          <ac:spMkLst>
            <pc:docMk/>
            <pc:sldMk cId="0" sldId="331"/>
            <ac:spMk id="18" creationId="{00000000-0000-0000-0000-000000000000}"/>
          </ac:spMkLst>
        </pc:spChg>
        <pc:spChg chg="mod">
          <ac:chgData name="Victoria Shackleton" userId="1886e329-2b2f-4c1b-a33e-f394cedf345e" providerId="ADAL" clId="{11CFA86E-6EE7-43E5-BE16-435DE16BE940}" dt="2025-08-11T12:16:59.101" v="311" actId="20577"/>
          <ac:spMkLst>
            <pc:docMk/>
            <pc:sldMk cId="0" sldId="331"/>
            <ac:spMk id="19" creationId="{00000000-0000-0000-0000-000000000000}"/>
          </ac:spMkLst>
        </pc:spChg>
        <pc:spChg chg="mod">
          <ac:chgData name="Victoria Shackleton" userId="1886e329-2b2f-4c1b-a33e-f394cedf345e" providerId="ADAL" clId="{11CFA86E-6EE7-43E5-BE16-435DE16BE940}" dt="2025-08-11T12:18:08.332" v="325" actId="1076"/>
          <ac:spMkLst>
            <pc:docMk/>
            <pc:sldMk cId="0" sldId="331"/>
            <ac:spMk id="20" creationId="{00000000-0000-0000-0000-000000000000}"/>
          </ac:spMkLst>
        </pc:spChg>
        <pc:spChg chg="mod">
          <ac:chgData name="Victoria Shackleton" userId="1886e329-2b2f-4c1b-a33e-f394cedf345e" providerId="ADAL" clId="{11CFA86E-6EE7-43E5-BE16-435DE16BE940}" dt="2025-08-11T12:18:15.521" v="327" actId="20577"/>
          <ac:spMkLst>
            <pc:docMk/>
            <pc:sldMk cId="0" sldId="331"/>
            <ac:spMk id="21" creationId="{00000000-0000-0000-0000-000000000000}"/>
          </ac:spMkLst>
        </pc:spChg>
        <pc:spChg chg="mod">
          <ac:chgData name="Victoria Shackleton" userId="1886e329-2b2f-4c1b-a33e-f394cedf345e" providerId="ADAL" clId="{11CFA86E-6EE7-43E5-BE16-435DE16BE940}" dt="2025-08-11T12:13:53.720" v="194" actId="1076"/>
          <ac:spMkLst>
            <pc:docMk/>
            <pc:sldMk cId="0" sldId="331"/>
            <ac:spMk id="24" creationId="{00000000-0000-0000-0000-000000000000}"/>
          </ac:spMkLst>
        </pc:spChg>
        <pc:spChg chg="mod">
          <ac:chgData name="Victoria Shackleton" userId="1886e329-2b2f-4c1b-a33e-f394cedf345e" providerId="ADAL" clId="{11CFA86E-6EE7-43E5-BE16-435DE16BE940}" dt="2025-08-11T12:18:02.778" v="324" actId="1076"/>
          <ac:spMkLst>
            <pc:docMk/>
            <pc:sldMk cId="0" sldId="331"/>
            <ac:spMk id="25" creationId="{00000000-0000-0000-0000-000000000000}"/>
          </ac:spMkLst>
        </pc:spChg>
        <pc:spChg chg="mod">
          <ac:chgData name="Victoria Shackleton" userId="1886e329-2b2f-4c1b-a33e-f394cedf345e" providerId="ADAL" clId="{11CFA86E-6EE7-43E5-BE16-435DE16BE940}" dt="2025-08-11T12:18:00.389" v="323" actId="1076"/>
          <ac:spMkLst>
            <pc:docMk/>
            <pc:sldMk cId="0" sldId="331"/>
            <ac:spMk id="26" creationId="{00000000-0000-0000-0000-000000000000}"/>
          </ac:spMkLst>
        </pc:spChg>
        <pc:spChg chg="mod">
          <ac:chgData name="Victoria Shackleton" userId="1886e329-2b2f-4c1b-a33e-f394cedf345e" providerId="ADAL" clId="{11CFA86E-6EE7-43E5-BE16-435DE16BE940}" dt="2025-08-11T12:17:24.787" v="319" actId="1076"/>
          <ac:spMkLst>
            <pc:docMk/>
            <pc:sldMk cId="0" sldId="331"/>
            <ac:spMk id="29" creationId="{00000000-0000-0000-0000-000000000000}"/>
          </ac:spMkLst>
        </pc:spChg>
        <pc:spChg chg="mod">
          <ac:chgData name="Victoria Shackleton" userId="1886e329-2b2f-4c1b-a33e-f394cedf345e" providerId="ADAL" clId="{11CFA86E-6EE7-43E5-BE16-435DE16BE940}" dt="2025-08-11T12:16:56.215" v="309" actId="688"/>
          <ac:spMkLst>
            <pc:docMk/>
            <pc:sldMk cId="0" sldId="331"/>
            <ac:spMk id="31" creationId="{00000000-0000-0000-0000-000000000000}"/>
          </ac:spMkLst>
        </pc:spChg>
        <pc:spChg chg="mod">
          <ac:chgData name="Victoria Shackleton" userId="1886e329-2b2f-4c1b-a33e-f394cedf345e" providerId="ADAL" clId="{11CFA86E-6EE7-43E5-BE16-435DE16BE940}" dt="2025-08-11T12:17:55.846" v="322" actId="1076"/>
          <ac:spMkLst>
            <pc:docMk/>
            <pc:sldMk cId="0" sldId="331"/>
            <ac:spMk id="32" creationId="{00000000-0000-0000-0000-000000000000}"/>
          </ac:spMkLst>
        </pc:spChg>
        <pc:spChg chg="mod">
          <ac:chgData name="Victoria Shackleton" userId="1886e329-2b2f-4c1b-a33e-f394cedf345e" providerId="ADAL" clId="{11CFA86E-6EE7-43E5-BE16-435DE16BE940}" dt="2025-08-11T12:14:14.183" v="205" actId="313"/>
          <ac:spMkLst>
            <pc:docMk/>
            <pc:sldMk cId="0" sldId="331"/>
            <ac:spMk id="33" creationId="{00000000-0000-0000-0000-000000000000}"/>
          </ac:spMkLst>
        </pc:spChg>
        <pc:spChg chg="mod">
          <ac:chgData name="Victoria Shackleton" userId="1886e329-2b2f-4c1b-a33e-f394cedf345e" providerId="ADAL" clId="{11CFA86E-6EE7-43E5-BE16-435DE16BE940}" dt="2025-08-11T12:14:49.266" v="242" actId="20577"/>
          <ac:spMkLst>
            <pc:docMk/>
            <pc:sldMk cId="0" sldId="331"/>
            <ac:spMk id="34" creationId="{00000000-0000-0000-0000-000000000000}"/>
          </ac:spMkLst>
        </pc:spChg>
        <pc:spChg chg="mod">
          <ac:chgData name="Victoria Shackleton" userId="1886e329-2b2f-4c1b-a33e-f394cedf345e" providerId="ADAL" clId="{11CFA86E-6EE7-43E5-BE16-435DE16BE940}" dt="2025-08-11T12:15:43.609" v="274" actId="20577"/>
          <ac:spMkLst>
            <pc:docMk/>
            <pc:sldMk cId="0" sldId="331"/>
            <ac:spMk id="35" creationId="{00000000-0000-0000-0000-000000000000}"/>
          </ac:spMkLst>
        </pc:spChg>
        <pc:spChg chg="mod">
          <ac:chgData name="Victoria Shackleton" userId="1886e329-2b2f-4c1b-a33e-f394cedf345e" providerId="ADAL" clId="{11CFA86E-6EE7-43E5-BE16-435DE16BE940}" dt="2025-08-11T12:15:01.011" v="246" actId="20577"/>
          <ac:spMkLst>
            <pc:docMk/>
            <pc:sldMk cId="0" sldId="331"/>
            <ac:spMk id="36" creationId="{00000000-0000-0000-0000-000000000000}"/>
          </ac:spMkLst>
        </pc:spChg>
        <pc:spChg chg="mod">
          <ac:chgData name="Victoria Shackleton" userId="1886e329-2b2f-4c1b-a33e-f394cedf345e" providerId="ADAL" clId="{11CFA86E-6EE7-43E5-BE16-435DE16BE940}" dt="2025-08-11T12:14:42.878" v="238" actId="20577"/>
          <ac:spMkLst>
            <pc:docMk/>
            <pc:sldMk cId="0" sldId="331"/>
            <ac:spMk id="37" creationId="{00000000-0000-0000-0000-000000000000}"/>
          </ac:spMkLst>
        </pc:spChg>
        <pc:spChg chg="mod">
          <ac:chgData name="Victoria Shackleton" userId="1886e329-2b2f-4c1b-a33e-f394cedf345e" providerId="ADAL" clId="{11CFA86E-6EE7-43E5-BE16-435DE16BE940}" dt="2025-08-11T12:15:15.674" v="254" actId="20577"/>
          <ac:spMkLst>
            <pc:docMk/>
            <pc:sldMk cId="0" sldId="331"/>
            <ac:spMk id="38" creationId="{00000000-0000-0000-0000-000000000000}"/>
          </ac:spMkLst>
        </pc:spChg>
        <pc:spChg chg="mod">
          <ac:chgData name="Victoria Shackleton" userId="1886e329-2b2f-4c1b-a33e-f394cedf345e" providerId="ADAL" clId="{11CFA86E-6EE7-43E5-BE16-435DE16BE940}" dt="2025-08-11T12:15:24.888" v="257" actId="255"/>
          <ac:spMkLst>
            <pc:docMk/>
            <pc:sldMk cId="0" sldId="331"/>
            <ac:spMk id="41" creationId="{00000000-0000-0000-0000-000000000000}"/>
          </ac:spMkLst>
        </pc:spChg>
        <pc:spChg chg="mod">
          <ac:chgData name="Victoria Shackleton" userId="1886e329-2b2f-4c1b-a33e-f394cedf345e" providerId="ADAL" clId="{11CFA86E-6EE7-43E5-BE16-435DE16BE940}" dt="2025-08-11T12:13:05.510" v="187" actId="313"/>
          <ac:spMkLst>
            <pc:docMk/>
            <pc:sldMk cId="0" sldId="331"/>
            <ac:spMk id="42" creationId="{00000000-0000-0000-0000-000000000000}"/>
          </ac:spMkLst>
        </pc:spChg>
        <pc:spChg chg="mod">
          <ac:chgData name="Victoria Shackleton" userId="1886e329-2b2f-4c1b-a33e-f394cedf345e" providerId="ADAL" clId="{11CFA86E-6EE7-43E5-BE16-435DE16BE940}" dt="2025-08-11T12:15:05.330" v="250" actId="20577"/>
          <ac:spMkLst>
            <pc:docMk/>
            <pc:sldMk cId="0" sldId="331"/>
            <ac:spMk id="43" creationId="{00000000-0000-0000-0000-000000000000}"/>
          </ac:spMkLst>
        </pc:spChg>
        <pc:spChg chg="mod">
          <ac:chgData name="Victoria Shackleton" userId="1886e329-2b2f-4c1b-a33e-f394cedf345e" providerId="ADAL" clId="{11CFA86E-6EE7-43E5-BE16-435DE16BE940}" dt="2025-08-11T12:14:53.513" v="244" actId="20577"/>
          <ac:spMkLst>
            <pc:docMk/>
            <pc:sldMk cId="0" sldId="331"/>
            <ac:spMk id="44" creationId="{00000000-0000-0000-0000-000000000000}"/>
          </ac:spMkLst>
        </pc:spChg>
        <pc:spChg chg="mod">
          <ac:chgData name="Victoria Shackleton" userId="1886e329-2b2f-4c1b-a33e-f394cedf345e" providerId="ADAL" clId="{11CFA86E-6EE7-43E5-BE16-435DE16BE940}" dt="2025-08-11T12:15:35.428" v="272" actId="20577"/>
          <ac:spMkLst>
            <pc:docMk/>
            <pc:sldMk cId="0" sldId="331"/>
            <ac:spMk id="45" creationId="{00000000-0000-0000-0000-000000000000}"/>
          </ac:spMkLst>
        </pc:spChg>
        <pc:spChg chg="mod">
          <ac:chgData name="Victoria Shackleton" userId="1886e329-2b2f-4c1b-a33e-f394cedf345e" providerId="ADAL" clId="{11CFA86E-6EE7-43E5-BE16-435DE16BE940}" dt="2025-08-11T12:14:46.602" v="240" actId="20577"/>
          <ac:spMkLst>
            <pc:docMk/>
            <pc:sldMk cId="0" sldId="331"/>
            <ac:spMk id="47" creationId="{00000000-0000-0000-0000-000000000000}"/>
          </ac:spMkLst>
        </pc:spChg>
        <pc:spChg chg="mod">
          <ac:chgData name="Victoria Shackleton" userId="1886e329-2b2f-4c1b-a33e-f394cedf345e" providerId="ADAL" clId="{11CFA86E-6EE7-43E5-BE16-435DE16BE940}" dt="2025-08-11T12:14:36.666" v="234" actId="20577"/>
          <ac:spMkLst>
            <pc:docMk/>
            <pc:sldMk cId="0" sldId="331"/>
            <ac:spMk id="48" creationId="{00000000-0000-0000-0000-000000000000}"/>
          </ac:spMkLst>
        </pc:spChg>
      </pc:sldChg>
      <pc:sldChg chg="del">
        <pc:chgData name="Victoria Shackleton" userId="1886e329-2b2f-4c1b-a33e-f394cedf345e" providerId="ADAL" clId="{11CFA86E-6EE7-43E5-BE16-435DE16BE940}" dt="2025-08-11T10:07:57.344" v="135" actId="47"/>
        <pc:sldMkLst>
          <pc:docMk/>
          <pc:sldMk cId="4100462171" sldId="333"/>
        </pc:sldMkLst>
      </pc:sldChg>
      <pc:sldChg chg="addSp delSp modSp mod ord">
        <pc:chgData name="Victoria Shackleton" userId="1886e329-2b2f-4c1b-a33e-f394cedf345e" providerId="ADAL" clId="{11CFA86E-6EE7-43E5-BE16-435DE16BE940}" dt="2025-08-11T13:19:38.049" v="388"/>
        <pc:sldMkLst>
          <pc:docMk/>
          <pc:sldMk cId="658986221" sldId="336"/>
        </pc:sldMkLst>
        <pc:picChg chg="add mod">
          <ac:chgData name="Victoria Shackleton" userId="1886e329-2b2f-4c1b-a33e-f394cedf345e" providerId="ADAL" clId="{11CFA86E-6EE7-43E5-BE16-435DE16BE940}" dt="2025-08-11T13:19:25.945" v="386" actId="1076"/>
          <ac:picMkLst>
            <pc:docMk/>
            <pc:sldMk cId="658986221" sldId="336"/>
            <ac:picMk id="4" creationId="{28F3B2CA-18A3-FB83-7B0C-E67120BAA697}"/>
          </ac:picMkLst>
        </pc:picChg>
      </pc:sldChg>
      <pc:sldChg chg="del">
        <pc:chgData name="Victoria Shackleton" userId="1886e329-2b2f-4c1b-a33e-f394cedf345e" providerId="ADAL" clId="{11CFA86E-6EE7-43E5-BE16-435DE16BE940}" dt="2025-08-11T10:09:19.767" v="138" actId="47"/>
        <pc:sldMkLst>
          <pc:docMk/>
          <pc:sldMk cId="789112641" sldId="337"/>
        </pc:sldMkLst>
      </pc:sldChg>
      <pc:sldChg chg="modSp mod ord">
        <pc:chgData name="Victoria Shackleton" userId="1886e329-2b2f-4c1b-a33e-f394cedf345e" providerId="ADAL" clId="{11CFA86E-6EE7-43E5-BE16-435DE16BE940}" dt="2025-08-11T10:06:20.345" v="116" actId="20577"/>
        <pc:sldMkLst>
          <pc:docMk/>
          <pc:sldMk cId="3768279968" sldId="338"/>
        </pc:sldMkLst>
        <pc:spChg chg="mod">
          <ac:chgData name="Victoria Shackleton" userId="1886e329-2b2f-4c1b-a33e-f394cedf345e" providerId="ADAL" clId="{11CFA86E-6EE7-43E5-BE16-435DE16BE940}" dt="2025-08-11T10:06:20.345" v="116" actId="20577"/>
          <ac:spMkLst>
            <pc:docMk/>
            <pc:sldMk cId="3768279968" sldId="338"/>
            <ac:spMk id="2" creationId="{4E0102CA-1327-2D73-8F56-A199AE3FE416}"/>
          </ac:spMkLst>
        </pc:spChg>
      </pc:sldChg>
      <pc:sldChg chg="modSp">
        <pc:chgData name="Victoria Shackleton" userId="1886e329-2b2f-4c1b-a33e-f394cedf345e" providerId="ADAL" clId="{11CFA86E-6EE7-43E5-BE16-435DE16BE940}" dt="2025-08-11T13:00:32.998" v="379" actId="20577"/>
        <pc:sldMkLst>
          <pc:docMk/>
          <pc:sldMk cId="4255811023" sldId="339"/>
        </pc:sldMkLst>
        <pc:spChg chg="mod">
          <ac:chgData name="Victoria Shackleton" userId="1886e329-2b2f-4c1b-a33e-f394cedf345e" providerId="ADAL" clId="{11CFA86E-6EE7-43E5-BE16-435DE16BE940}" dt="2025-08-11T10:06:57.048" v="124" actId="20577"/>
          <ac:spMkLst>
            <pc:docMk/>
            <pc:sldMk cId="4255811023" sldId="339"/>
            <ac:spMk id="9" creationId="{963245FD-B5D9-B621-968E-B367B3056979}"/>
          </ac:spMkLst>
        </pc:spChg>
        <pc:spChg chg="mod">
          <ac:chgData name="Victoria Shackleton" userId="1886e329-2b2f-4c1b-a33e-f394cedf345e" providerId="ADAL" clId="{11CFA86E-6EE7-43E5-BE16-435DE16BE940}" dt="2025-08-11T13:00:32.998" v="379" actId="20577"/>
          <ac:spMkLst>
            <pc:docMk/>
            <pc:sldMk cId="4255811023" sldId="339"/>
            <ac:spMk id="11" creationId="{C0D0FBB1-2C77-48D5-0F8E-11E4E25560F3}"/>
          </ac:spMkLst>
        </pc:spChg>
        <pc:spChg chg="mod">
          <ac:chgData name="Victoria Shackleton" userId="1886e329-2b2f-4c1b-a33e-f394cedf345e" providerId="ADAL" clId="{11CFA86E-6EE7-43E5-BE16-435DE16BE940}" dt="2025-08-11T10:07:04.901" v="134" actId="20577"/>
          <ac:spMkLst>
            <pc:docMk/>
            <pc:sldMk cId="4255811023" sldId="339"/>
            <ac:spMk id="13" creationId="{9A65752C-B6F7-4582-BF8E-2E394AECB679}"/>
          </ac:spMkLst>
        </pc:spChg>
      </pc:sldChg>
      <pc:sldChg chg="del">
        <pc:chgData name="Victoria Shackleton" userId="1886e329-2b2f-4c1b-a33e-f394cedf345e" providerId="ADAL" clId="{11CFA86E-6EE7-43E5-BE16-435DE16BE940}" dt="2025-08-11T10:08:29.310" v="136" actId="47"/>
        <pc:sldMkLst>
          <pc:docMk/>
          <pc:sldMk cId="2033952091" sldId="342"/>
        </pc:sldMkLst>
      </pc:sldChg>
      <pc:sldChg chg="addSp delSp mod">
        <pc:chgData name="Victoria Shackleton" userId="1886e329-2b2f-4c1b-a33e-f394cedf345e" providerId="ADAL" clId="{11CFA86E-6EE7-43E5-BE16-435DE16BE940}" dt="2025-08-11T09:53:34.419" v="67" actId="478"/>
        <pc:sldMkLst>
          <pc:docMk/>
          <pc:sldMk cId="4187354096" sldId="344"/>
        </pc:sldMkLst>
        <pc:picChg chg="add del">
          <ac:chgData name="Victoria Shackleton" userId="1886e329-2b2f-4c1b-a33e-f394cedf345e" providerId="ADAL" clId="{11CFA86E-6EE7-43E5-BE16-435DE16BE940}" dt="2025-08-11T09:46:50.375" v="24" actId="478"/>
          <ac:picMkLst>
            <pc:docMk/>
            <pc:sldMk cId="4187354096" sldId="344"/>
            <ac:picMk id="8" creationId="{FA123F15-832B-5766-AB2B-FAD05BE37E6E}"/>
          </ac:picMkLst>
        </pc:picChg>
      </pc:sldChg>
      <pc:sldChg chg="modSp add mod">
        <pc:chgData name="Victoria Shackleton" userId="1886e329-2b2f-4c1b-a33e-f394cedf345e" providerId="ADAL" clId="{11CFA86E-6EE7-43E5-BE16-435DE16BE940}" dt="2025-08-11T10:23:16.339" v="147" actId="113"/>
        <pc:sldMkLst>
          <pc:docMk/>
          <pc:sldMk cId="0" sldId="345"/>
        </pc:sldMkLst>
        <pc:spChg chg="mod">
          <ac:chgData name="Victoria Shackleton" userId="1886e329-2b2f-4c1b-a33e-f394cedf345e" providerId="ADAL" clId="{11CFA86E-6EE7-43E5-BE16-435DE16BE940}" dt="2025-08-11T10:23:16.339" v="147" actId="113"/>
          <ac:spMkLst>
            <pc:docMk/>
            <pc:sldMk cId="0" sldId="345"/>
            <ac:spMk id="9"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GB"/>
              <a:t>drug related harm</a:t>
            </a:r>
          </a:p>
        </c:rich>
      </c:tx>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8166598015048357"/>
          <c:y val="7.3972945891783562E-2"/>
          <c:w val="0.60840734442565325"/>
          <c:h val="0.83838917993467255"/>
        </c:manualLayout>
      </c:layout>
      <c:barChart>
        <c:barDir val="bar"/>
        <c:grouping val="stacked"/>
        <c:varyColors val="0"/>
        <c:ser>
          <c:idx val="0"/>
          <c:order val="0"/>
          <c:tx>
            <c:strRef>
              <c:f>Sheet1!$B$1</c:f>
              <c:strCache>
                <c:ptCount val="1"/>
                <c:pt idx="0">
                  <c:v>Harm to User</c:v>
                </c:pt>
              </c:strCache>
            </c:strRef>
          </c:tx>
          <c:spPr>
            <a:solidFill>
              <a:srgbClr val="A0C515"/>
            </a:solidFill>
            <a:ln>
              <a:noFill/>
            </a:ln>
            <a:effectLst/>
          </c:spPr>
          <c:invertIfNegative val="0"/>
          <c:cat>
            <c:strRef>
              <c:f>Sheet1!$A$2:$A$21</c:f>
              <c:strCache>
                <c:ptCount val="20"/>
                <c:pt idx="0">
                  <c:v>Alcohol</c:v>
                </c:pt>
                <c:pt idx="1">
                  <c:v>Heroin</c:v>
                </c:pt>
                <c:pt idx="2">
                  <c:v>Crack Cocaine</c:v>
                </c:pt>
                <c:pt idx="3">
                  <c:v>Methamphetamine</c:v>
                </c:pt>
                <c:pt idx="4">
                  <c:v>Cocaine</c:v>
                </c:pt>
                <c:pt idx="5">
                  <c:v>Tobacco</c:v>
                </c:pt>
                <c:pt idx="6">
                  <c:v>Amphetamine</c:v>
                </c:pt>
                <c:pt idx="7">
                  <c:v>Cannabis</c:v>
                </c:pt>
                <c:pt idx="8">
                  <c:v>GHB</c:v>
                </c:pt>
                <c:pt idx="9">
                  <c:v>Benzodiazepines</c:v>
                </c:pt>
                <c:pt idx="10">
                  <c:v>Ketamine</c:v>
                </c:pt>
                <c:pt idx="11">
                  <c:v>Methadone</c:v>
                </c:pt>
                <c:pt idx="12">
                  <c:v>Mephedrone</c:v>
                </c:pt>
                <c:pt idx="13">
                  <c:v>Butane</c:v>
                </c:pt>
                <c:pt idx="14">
                  <c:v>Khat</c:v>
                </c:pt>
                <c:pt idx="15">
                  <c:v>Anabolic Steroids</c:v>
                </c:pt>
                <c:pt idx="16">
                  <c:v>Ecstasy</c:v>
                </c:pt>
                <c:pt idx="17">
                  <c:v>LSD</c:v>
                </c:pt>
                <c:pt idx="18">
                  <c:v>Buprenorphine</c:v>
                </c:pt>
                <c:pt idx="19">
                  <c:v>Mushrooms</c:v>
                </c:pt>
              </c:strCache>
            </c:strRef>
          </c:cat>
          <c:val>
            <c:numRef>
              <c:f>Sheet1!$B$2:$B$21</c:f>
              <c:numCache>
                <c:formatCode>General</c:formatCode>
                <c:ptCount val="20"/>
                <c:pt idx="0">
                  <c:v>26</c:v>
                </c:pt>
                <c:pt idx="1">
                  <c:v>33</c:v>
                </c:pt>
                <c:pt idx="2">
                  <c:v>36</c:v>
                </c:pt>
                <c:pt idx="3">
                  <c:v>31</c:v>
                </c:pt>
                <c:pt idx="4">
                  <c:v>20</c:v>
                </c:pt>
                <c:pt idx="5">
                  <c:v>17</c:v>
                </c:pt>
                <c:pt idx="6">
                  <c:v>18</c:v>
                </c:pt>
                <c:pt idx="7">
                  <c:v>12</c:v>
                </c:pt>
                <c:pt idx="8">
                  <c:v>17</c:v>
                </c:pt>
                <c:pt idx="9">
                  <c:v>11</c:v>
                </c:pt>
                <c:pt idx="10">
                  <c:v>12</c:v>
                </c:pt>
                <c:pt idx="11">
                  <c:v>10</c:v>
                </c:pt>
                <c:pt idx="12">
                  <c:v>12</c:v>
                </c:pt>
                <c:pt idx="13">
                  <c:v>10</c:v>
                </c:pt>
                <c:pt idx="14">
                  <c:v>8</c:v>
                </c:pt>
                <c:pt idx="15">
                  <c:v>8</c:v>
                </c:pt>
                <c:pt idx="16">
                  <c:v>8</c:v>
                </c:pt>
                <c:pt idx="17">
                  <c:v>7</c:v>
                </c:pt>
                <c:pt idx="18">
                  <c:v>5</c:v>
                </c:pt>
                <c:pt idx="19">
                  <c:v>6</c:v>
                </c:pt>
              </c:numCache>
            </c:numRef>
          </c:val>
          <c:extLst>
            <c:ext xmlns:c16="http://schemas.microsoft.com/office/drawing/2014/chart" uri="{C3380CC4-5D6E-409C-BE32-E72D297353CC}">
              <c16:uniqueId val="{00000000-D96D-48F2-B450-1F7E347D99F2}"/>
            </c:ext>
          </c:extLst>
        </c:ser>
        <c:ser>
          <c:idx val="1"/>
          <c:order val="1"/>
          <c:tx>
            <c:strRef>
              <c:f>Sheet1!$C$1</c:f>
              <c:strCache>
                <c:ptCount val="1"/>
                <c:pt idx="0">
                  <c:v>Harm to Others</c:v>
                </c:pt>
              </c:strCache>
            </c:strRef>
          </c:tx>
          <c:spPr>
            <a:solidFill>
              <a:srgbClr val="5E1B6D"/>
            </a:solidFill>
            <a:ln>
              <a:noFill/>
            </a:ln>
            <a:effectLst/>
          </c:spPr>
          <c:invertIfNegative val="0"/>
          <c:cat>
            <c:strRef>
              <c:f>Sheet1!$A$2:$A$21</c:f>
              <c:strCache>
                <c:ptCount val="20"/>
                <c:pt idx="0">
                  <c:v>Alcohol</c:v>
                </c:pt>
                <c:pt idx="1">
                  <c:v>Heroin</c:v>
                </c:pt>
                <c:pt idx="2">
                  <c:v>Crack Cocaine</c:v>
                </c:pt>
                <c:pt idx="3">
                  <c:v>Methamphetamine</c:v>
                </c:pt>
                <c:pt idx="4">
                  <c:v>Cocaine</c:v>
                </c:pt>
                <c:pt idx="5">
                  <c:v>Tobacco</c:v>
                </c:pt>
                <c:pt idx="6">
                  <c:v>Amphetamine</c:v>
                </c:pt>
                <c:pt idx="7">
                  <c:v>Cannabis</c:v>
                </c:pt>
                <c:pt idx="8">
                  <c:v>GHB</c:v>
                </c:pt>
                <c:pt idx="9">
                  <c:v>Benzodiazepines</c:v>
                </c:pt>
                <c:pt idx="10">
                  <c:v>Ketamine</c:v>
                </c:pt>
                <c:pt idx="11">
                  <c:v>Methadone</c:v>
                </c:pt>
                <c:pt idx="12">
                  <c:v>Mephedrone</c:v>
                </c:pt>
                <c:pt idx="13">
                  <c:v>Butane</c:v>
                </c:pt>
                <c:pt idx="14">
                  <c:v>Khat</c:v>
                </c:pt>
                <c:pt idx="15">
                  <c:v>Anabolic Steroids</c:v>
                </c:pt>
                <c:pt idx="16">
                  <c:v>Ecstasy</c:v>
                </c:pt>
                <c:pt idx="17">
                  <c:v>LSD</c:v>
                </c:pt>
                <c:pt idx="18">
                  <c:v>Buprenorphine</c:v>
                </c:pt>
                <c:pt idx="19">
                  <c:v>Mushrooms</c:v>
                </c:pt>
              </c:strCache>
            </c:strRef>
          </c:cat>
          <c:val>
            <c:numRef>
              <c:f>Sheet1!$C$2:$C$21</c:f>
              <c:numCache>
                <c:formatCode>General</c:formatCode>
                <c:ptCount val="20"/>
                <c:pt idx="0">
                  <c:v>46</c:v>
                </c:pt>
                <c:pt idx="1">
                  <c:v>22</c:v>
                </c:pt>
                <c:pt idx="2">
                  <c:v>18</c:v>
                </c:pt>
                <c:pt idx="3">
                  <c:v>2</c:v>
                </c:pt>
                <c:pt idx="4">
                  <c:v>7</c:v>
                </c:pt>
                <c:pt idx="5">
                  <c:v>9</c:v>
                </c:pt>
                <c:pt idx="6">
                  <c:v>5</c:v>
                </c:pt>
                <c:pt idx="7">
                  <c:v>8</c:v>
                </c:pt>
                <c:pt idx="8">
                  <c:v>2</c:v>
                </c:pt>
                <c:pt idx="9">
                  <c:v>4</c:v>
                </c:pt>
                <c:pt idx="10">
                  <c:v>3</c:v>
                </c:pt>
                <c:pt idx="11">
                  <c:v>4</c:v>
                </c:pt>
                <c:pt idx="12">
                  <c:v>1</c:v>
                </c:pt>
                <c:pt idx="13">
                  <c:v>1</c:v>
                </c:pt>
                <c:pt idx="14">
                  <c:v>1</c:v>
                </c:pt>
                <c:pt idx="15">
                  <c:v>2</c:v>
                </c:pt>
                <c:pt idx="16">
                  <c:v>1</c:v>
                </c:pt>
                <c:pt idx="17">
                  <c:v>0</c:v>
                </c:pt>
                <c:pt idx="18">
                  <c:v>2</c:v>
                </c:pt>
                <c:pt idx="19">
                  <c:v>0</c:v>
                </c:pt>
              </c:numCache>
            </c:numRef>
          </c:val>
          <c:extLst>
            <c:ext xmlns:c16="http://schemas.microsoft.com/office/drawing/2014/chart" uri="{C3380CC4-5D6E-409C-BE32-E72D297353CC}">
              <c16:uniqueId val="{00000001-D96D-48F2-B450-1F7E347D99F2}"/>
            </c:ext>
          </c:extLst>
        </c:ser>
        <c:dLbls>
          <c:showLegendKey val="0"/>
          <c:showVal val="0"/>
          <c:showCatName val="0"/>
          <c:showSerName val="0"/>
          <c:showPercent val="0"/>
          <c:showBubbleSize val="0"/>
        </c:dLbls>
        <c:gapWidth val="79"/>
        <c:overlap val="100"/>
        <c:axId val="627162904"/>
        <c:axId val="627164872"/>
      </c:barChart>
      <c:catAx>
        <c:axId val="6271629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n-GB"/>
                  <a:t>substance</a:t>
                </a:r>
              </a:p>
            </c:rich>
          </c:tx>
          <c:overlay val="0"/>
          <c:spPr>
            <a:noFill/>
            <a:ln>
              <a:noFill/>
            </a:ln>
            <a:effectLst/>
          </c:spPr>
          <c:txPr>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n-US"/>
          </a:p>
        </c:txPr>
        <c:crossAx val="627164872"/>
        <c:crosses val="autoZero"/>
        <c:auto val="1"/>
        <c:lblAlgn val="ctr"/>
        <c:lblOffset val="100"/>
        <c:noMultiLvlLbl val="0"/>
      </c:catAx>
      <c:valAx>
        <c:axId val="627164872"/>
        <c:scaling>
          <c:orientation val="minMax"/>
        </c:scaling>
        <c:delete val="1"/>
        <c:axPos val="b"/>
        <c:title>
          <c:tx>
            <c:rich>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n-GB"/>
                  <a:t>overall harm score</a:t>
                </a:r>
              </a:p>
            </c:rich>
          </c:tx>
          <c:overlay val="0"/>
          <c:spPr>
            <a:noFill/>
            <a:ln>
              <a:noFill/>
            </a:ln>
            <a:effectLst/>
          </c:spPr>
          <c:txPr>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62716290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7035" cy="49208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2241" y="0"/>
            <a:ext cx="2947035" cy="492082"/>
          </a:xfrm>
          <a:prstGeom prst="rect">
            <a:avLst/>
          </a:prstGeom>
        </p:spPr>
        <p:txBody>
          <a:bodyPr vert="horz" lIns="91440" tIns="45720" rIns="91440" bIns="45720" rtlCol="0"/>
          <a:lstStyle>
            <a:lvl1pPr algn="r">
              <a:defRPr sz="1200"/>
            </a:lvl1pPr>
          </a:lstStyle>
          <a:p>
            <a:fld id="{CFCC3ADA-88FE-42DC-9C28-9F4D5A4DF6F6}" type="datetimeFigureOut">
              <a:rPr lang="en-GB" smtClean="0"/>
              <a:t>13/08/2025</a:t>
            </a:fld>
            <a:endParaRPr lang="en-GB"/>
          </a:p>
        </p:txBody>
      </p:sp>
      <p:sp>
        <p:nvSpPr>
          <p:cNvPr id="4" name="Slide Image Placeholder 3"/>
          <p:cNvSpPr>
            <a:spLocks noGrp="1" noRot="1" noChangeAspect="1"/>
          </p:cNvSpPr>
          <p:nvPr>
            <p:ph type="sldImg" idx="2"/>
          </p:nvPr>
        </p:nvSpPr>
        <p:spPr>
          <a:xfrm>
            <a:off x="458788" y="1225550"/>
            <a:ext cx="5883275" cy="33099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085" y="4719895"/>
            <a:ext cx="5440680" cy="386173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15495"/>
            <a:ext cx="2947035" cy="49208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2241" y="9315495"/>
            <a:ext cx="2947035" cy="492081"/>
          </a:xfrm>
          <a:prstGeom prst="rect">
            <a:avLst/>
          </a:prstGeom>
        </p:spPr>
        <p:txBody>
          <a:bodyPr vert="horz" lIns="91440" tIns="45720" rIns="91440" bIns="45720" rtlCol="0" anchor="b"/>
          <a:lstStyle>
            <a:lvl1pPr algn="r">
              <a:defRPr sz="1200"/>
            </a:lvl1pPr>
          </a:lstStyle>
          <a:p>
            <a:fld id="{BE246D96-4857-4302-9D2C-8DAFC4B74E65}" type="slidenum">
              <a:rPr lang="en-GB" smtClean="0"/>
              <a:t>‹#›</a:t>
            </a:fld>
            <a:endParaRPr lang="en-GB"/>
          </a:p>
        </p:txBody>
      </p:sp>
    </p:spTree>
    <p:extLst>
      <p:ext uri="{BB962C8B-B14F-4D97-AF65-F5344CB8AC3E}">
        <p14:creationId xmlns:p14="http://schemas.microsoft.com/office/powerpoint/2010/main" val="2418250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youtube.com/watch?v=b1gInB0y-kU"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gov.uk/government/organisations/home-office"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www.gov.uk/government/people/diana-johnson"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dirty="0">
                <a:solidFill>
                  <a:srgbClr val="2D2D2D"/>
                </a:solidFill>
                <a:latin typeface="Century Gothic 2"/>
                <a:ea typeface="Calibri" panose="020F0502020204030204" pitchFamily="34" charset="0"/>
                <a:cs typeface="Aptos" panose="020B0004020202020204" pitchFamily="34" charset="0"/>
              </a:rPr>
              <a:t>In 2023, there were 10,473 alcohol-specific deaths (deaths wholly due to alcohol) in England, a 4.6% increase since 2022. This equates to a rate of 15.0 per 100,000 population in 2023. This was the highest rate for alcohol-specific mortality since the start of the data series in 2006 | </a:t>
            </a:r>
            <a:r>
              <a:rPr lang="en-GB" sz="1200" b="1" dirty="0">
                <a:solidFill>
                  <a:srgbClr val="2D2D2D"/>
                </a:solidFill>
                <a:latin typeface="Century Gothic 2"/>
                <a:ea typeface="Calibri" panose="020F0502020204030204" pitchFamily="34" charset="0"/>
                <a:cs typeface="Aptos" panose="020B0004020202020204" pitchFamily="34" charset="0"/>
              </a:rPr>
              <a:t>OHID, UK</a:t>
            </a:r>
            <a:endParaRPr lang="en-GB" sz="1200" b="1" dirty="0">
              <a:latin typeface="Century Gothic 2"/>
            </a:endParaRPr>
          </a:p>
          <a:p>
            <a:r>
              <a:rPr lang="en-GB" sz="1200" b="0" i="0" kern="1200" dirty="0">
                <a:solidFill>
                  <a:schemeClr val="tx1"/>
                </a:solidFill>
                <a:effectLst/>
                <a:latin typeface="+mn-lt"/>
                <a:ea typeface="+mn-ea"/>
                <a:cs typeface="+mn-cs"/>
              </a:rPr>
              <a:t> </a:t>
            </a:r>
          </a:p>
          <a:p>
            <a:endParaRPr lang="en-GB" sz="1200" b="0" i="0" u="none" strike="noStrike" kern="1200" dirty="0">
              <a:solidFill>
                <a:schemeClr val="tx1"/>
              </a:solidFill>
              <a:effectLst/>
              <a:latin typeface="+mn-lt"/>
              <a:ea typeface="+mn-ea"/>
              <a:cs typeface="+mn-cs"/>
              <a:hlinkClick r:id="" action="ppaction://noaction"/>
            </a:endParaRPr>
          </a:p>
          <a:p>
            <a:r>
              <a:rPr lang="en-GB" sz="1200" b="0" i="0" u="none" strike="noStrike" kern="1200" dirty="0">
                <a:solidFill>
                  <a:schemeClr val="tx1"/>
                </a:solidFill>
                <a:effectLst/>
                <a:latin typeface="+mn-lt"/>
                <a:ea typeface="+mn-ea"/>
                <a:cs typeface="+mn-cs"/>
                <a:hlinkClick r:id="" action="ppaction://noaction"/>
              </a:rPr>
              <a:t>Office for National Statistics. (2018). Adult drinking habits in Great Britain, 2017 [dataset]. Accessed 30 June 2022. Available at: https://www.ons.gov.uk/peoplepopulationandcommunity/healthandsocialcare/drugusealcoholandsmoking/bulletins/opinionsandlifestylesurveyadultdrinkinghabitsingreatbritain/2017</a:t>
            </a:r>
            <a:endParaRPr lang="en-GB" dirty="0"/>
          </a:p>
        </p:txBody>
      </p:sp>
      <p:sp>
        <p:nvSpPr>
          <p:cNvPr id="4" name="Slide Number Placeholder 3"/>
          <p:cNvSpPr>
            <a:spLocks noGrp="1"/>
          </p:cNvSpPr>
          <p:nvPr>
            <p:ph type="sldNum" sz="quarter" idx="5"/>
          </p:nvPr>
        </p:nvSpPr>
        <p:spPr/>
        <p:txBody>
          <a:bodyPr/>
          <a:lstStyle/>
          <a:p>
            <a:fld id="{9B5C1370-9485-4C32-8495-E4C894671DB3}" type="slidenum">
              <a:rPr lang="en-GB" smtClean="0"/>
              <a:t>5</a:t>
            </a:fld>
            <a:endParaRPr lang="en-GB"/>
          </a:p>
        </p:txBody>
      </p:sp>
    </p:spTree>
    <p:extLst>
      <p:ext uri="{BB962C8B-B14F-4D97-AF65-F5344CB8AC3E}">
        <p14:creationId xmlns:p14="http://schemas.microsoft.com/office/powerpoint/2010/main" val="2155233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4D5156"/>
                </a:solidFill>
                <a:effectLst/>
                <a:latin typeface="arial" panose="020B0604020202020204" pitchFamily="34" charset="0"/>
              </a:rPr>
              <a:t>MDMA also a hallucinogen</a:t>
            </a:r>
          </a:p>
          <a:p>
            <a:r>
              <a:rPr lang="en-GB" b="0" i="0" dirty="0">
                <a:solidFill>
                  <a:srgbClr val="4D5156"/>
                </a:solidFill>
                <a:effectLst/>
                <a:latin typeface="arial" panose="020B0604020202020204" pitchFamily="34" charset="0"/>
              </a:rPr>
              <a:t>Mephedrone – Empathogen/stimulant</a:t>
            </a:r>
          </a:p>
          <a:p>
            <a:r>
              <a:rPr lang="en-GB" dirty="0"/>
              <a:t>Bubble/Meow </a:t>
            </a:r>
            <a:r>
              <a:rPr lang="en-GB" dirty="0" err="1"/>
              <a:t>Meow</a:t>
            </a:r>
            <a:r>
              <a:rPr lang="en-GB" dirty="0"/>
              <a:t> – Synthetic cathinone stimulant</a:t>
            </a:r>
          </a:p>
          <a:p>
            <a:r>
              <a:rPr lang="en-GB" dirty="0"/>
              <a:t>Herbal Ecstasy – Stimulant effect. Does not </a:t>
            </a:r>
            <a:r>
              <a:rPr lang="en-GB" dirty="0" err="1"/>
              <a:t>contacin</a:t>
            </a:r>
            <a:r>
              <a:rPr lang="en-GB" dirty="0"/>
              <a:t> MDMA</a:t>
            </a:r>
          </a:p>
          <a:p>
            <a:endParaRPr lang="en-GB" dirty="0"/>
          </a:p>
        </p:txBody>
      </p:sp>
      <p:sp>
        <p:nvSpPr>
          <p:cNvPr id="4" name="Slide Number Placeholder 3"/>
          <p:cNvSpPr>
            <a:spLocks noGrp="1"/>
          </p:cNvSpPr>
          <p:nvPr>
            <p:ph type="sldNum" sz="quarter" idx="5"/>
          </p:nvPr>
        </p:nvSpPr>
        <p:spPr/>
        <p:txBody>
          <a:bodyPr/>
          <a:lstStyle/>
          <a:p>
            <a:fld id="{BE246D96-4857-4302-9D2C-8DAFC4B74E65}" type="slidenum">
              <a:rPr lang="en-GB" smtClean="0"/>
              <a:t>17</a:t>
            </a:fld>
            <a:endParaRPr lang="en-GB"/>
          </a:p>
        </p:txBody>
      </p:sp>
    </p:spTree>
    <p:extLst>
      <p:ext uri="{BB962C8B-B14F-4D97-AF65-F5344CB8AC3E}">
        <p14:creationId xmlns:p14="http://schemas.microsoft.com/office/powerpoint/2010/main" val="2402036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do u think someone is likely to use stimulants? </a:t>
            </a:r>
          </a:p>
          <a:p>
            <a:r>
              <a:rPr lang="en-GB" dirty="0"/>
              <a:t>Answers; Lose weight, at a club or whilst drinking, </a:t>
            </a:r>
          </a:p>
          <a:p>
            <a:r>
              <a:rPr lang="en-GB" dirty="0"/>
              <a:t>What kind of desired effect do u think someone will get from taking stimulants? </a:t>
            </a:r>
          </a:p>
        </p:txBody>
      </p:sp>
      <p:sp>
        <p:nvSpPr>
          <p:cNvPr id="4" name="Slide Number Placeholder 3"/>
          <p:cNvSpPr>
            <a:spLocks noGrp="1"/>
          </p:cNvSpPr>
          <p:nvPr>
            <p:ph type="sldNum" sz="quarter" idx="5"/>
          </p:nvPr>
        </p:nvSpPr>
        <p:spPr/>
        <p:txBody>
          <a:bodyPr/>
          <a:lstStyle/>
          <a:p>
            <a:fld id="{BE246D96-4857-4302-9D2C-8DAFC4B74E65}" type="slidenum">
              <a:rPr lang="en-GB" smtClean="0"/>
              <a:t>18</a:t>
            </a:fld>
            <a:endParaRPr lang="en-GB"/>
          </a:p>
        </p:txBody>
      </p:sp>
    </p:spTree>
    <p:extLst>
      <p:ext uri="{BB962C8B-B14F-4D97-AF65-F5344CB8AC3E}">
        <p14:creationId xmlns:p14="http://schemas.microsoft.com/office/powerpoint/2010/main" val="2101953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do u think the negative effort a stimulant will have on someone's mental and physical health?</a:t>
            </a:r>
          </a:p>
        </p:txBody>
      </p:sp>
      <p:sp>
        <p:nvSpPr>
          <p:cNvPr id="4" name="Slide Number Placeholder 3"/>
          <p:cNvSpPr>
            <a:spLocks noGrp="1"/>
          </p:cNvSpPr>
          <p:nvPr>
            <p:ph type="sldNum" sz="quarter" idx="5"/>
          </p:nvPr>
        </p:nvSpPr>
        <p:spPr/>
        <p:txBody>
          <a:bodyPr/>
          <a:lstStyle/>
          <a:p>
            <a:fld id="{BE246D96-4857-4302-9D2C-8DAFC4B74E65}" type="slidenum">
              <a:rPr lang="en-GB" smtClean="0"/>
              <a:t>19</a:t>
            </a:fld>
            <a:endParaRPr lang="en-GB"/>
          </a:p>
        </p:txBody>
      </p:sp>
    </p:spTree>
    <p:extLst>
      <p:ext uri="{BB962C8B-B14F-4D97-AF65-F5344CB8AC3E}">
        <p14:creationId xmlns:p14="http://schemas.microsoft.com/office/powerpoint/2010/main" val="23310003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262626"/>
                </a:solidFill>
                <a:effectLst/>
                <a:latin typeface="GT-Walsheim"/>
              </a:rPr>
              <a:t>Depressant substances reduce arousal and stimulation. They affect the central nervous system, slowing down the messages between the brain and body.</a:t>
            </a:r>
          </a:p>
          <a:p>
            <a:endParaRPr lang="en-GB" dirty="0"/>
          </a:p>
        </p:txBody>
      </p:sp>
      <p:sp>
        <p:nvSpPr>
          <p:cNvPr id="4" name="Slide Number Placeholder 3"/>
          <p:cNvSpPr>
            <a:spLocks noGrp="1"/>
          </p:cNvSpPr>
          <p:nvPr>
            <p:ph type="sldNum" sz="quarter" idx="5"/>
          </p:nvPr>
        </p:nvSpPr>
        <p:spPr/>
        <p:txBody>
          <a:bodyPr/>
          <a:lstStyle/>
          <a:p>
            <a:fld id="{BE246D96-4857-4302-9D2C-8DAFC4B74E65}" type="slidenum">
              <a:rPr lang="en-GB" smtClean="0"/>
              <a:t>20</a:t>
            </a:fld>
            <a:endParaRPr lang="en-GB"/>
          </a:p>
        </p:txBody>
      </p:sp>
    </p:spTree>
    <p:extLst>
      <p:ext uri="{BB962C8B-B14F-4D97-AF65-F5344CB8AC3E}">
        <p14:creationId xmlns:p14="http://schemas.microsoft.com/office/powerpoint/2010/main" val="38385242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 you name me some depressant drugs? </a:t>
            </a:r>
          </a:p>
          <a:p>
            <a:r>
              <a:rPr lang="en-GB" b="0" i="0" dirty="0">
                <a:solidFill>
                  <a:srgbClr val="4A4A4A"/>
                </a:solidFill>
                <a:effectLst/>
                <a:latin typeface="robotoregular"/>
              </a:rPr>
              <a:t>Kava - </a:t>
            </a:r>
            <a:r>
              <a:rPr lang="en-GB" b="0" i="0" dirty="0">
                <a:solidFill>
                  <a:srgbClr val="262626"/>
                </a:solidFill>
                <a:effectLst/>
                <a:latin typeface="GT-Walsheim"/>
              </a:rPr>
              <a:t>made from the root or stump of the kava shrub </a:t>
            </a:r>
            <a:endParaRPr lang="en-GB" b="0" i="0" dirty="0">
              <a:solidFill>
                <a:srgbClr val="4A4A4A"/>
              </a:solidFill>
              <a:effectLst/>
              <a:latin typeface="robotoregular"/>
            </a:endParaRPr>
          </a:p>
          <a:p>
            <a:r>
              <a:rPr lang="en-GB" b="0" i="0" dirty="0">
                <a:solidFill>
                  <a:srgbClr val="4A4A4A"/>
                </a:solidFill>
                <a:effectLst/>
                <a:latin typeface="robotoregular"/>
              </a:rPr>
              <a:t>Oxycodone - opioid</a:t>
            </a:r>
          </a:p>
          <a:p>
            <a:r>
              <a:rPr lang="en-GB" b="0" i="0" dirty="0">
                <a:solidFill>
                  <a:srgbClr val="4A4A4A"/>
                </a:solidFill>
                <a:effectLst/>
                <a:latin typeface="robotoregular"/>
              </a:rPr>
              <a:t>GHB and GBL can reduce people’s inhibitions, and some people take the drugs to have more intense sex.</a:t>
            </a:r>
            <a:endParaRPr lang="en-GB" dirty="0"/>
          </a:p>
          <a:p>
            <a:r>
              <a:rPr lang="en-GB" dirty="0"/>
              <a:t>Xanax - Benzo</a:t>
            </a:r>
          </a:p>
          <a:p>
            <a:r>
              <a:rPr lang="en-GB" b="1" i="0" dirty="0">
                <a:solidFill>
                  <a:srgbClr val="5F6368"/>
                </a:solidFill>
                <a:effectLst/>
                <a:latin typeface="arial" panose="020B0604020202020204" pitchFamily="34" charset="0"/>
              </a:rPr>
              <a:t>Fentanyl</a:t>
            </a:r>
            <a:r>
              <a:rPr lang="en-GB" b="0" i="0" dirty="0">
                <a:solidFill>
                  <a:srgbClr val="4D5156"/>
                </a:solidFill>
                <a:effectLst/>
                <a:latin typeface="arial" panose="020B0604020202020204" pitchFamily="34" charset="0"/>
              </a:rPr>
              <a:t> is a synthetic opioid that is 50-100 times stronger than morphine.</a:t>
            </a:r>
            <a:endParaRPr lang="en-GB" dirty="0"/>
          </a:p>
          <a:p>
            <a:r>
              <a:rPr lang="en-GB" dirty="0"/>
              <a:t>Fentanyl is big in USA but is finding its way into the UK and there has been a number of deaths in the UK were heroin has been cut with Fentanyl. This is a big overdose risk as many SU aren’t aware that this can be in heroin and it is a strong opiate. Its generally prescribed to cancer patients due to how strong it is. </a:t>
            </a:r>
          </a:p>
        </p:txBody>
      </p:sp>
      <p:sp>
        <p:nvSpPr>
          <p:cNvPr id="4" name="Slide Number Placeholder 3"/>
          <p:cNvSpPr>
            <a:spLocks noGrp="1"/>
          </p:cNvSpPr>
          <p:nvPr>
            <p:ph type="sldNum" sz="quarter" idx="5"/>
          </p:nvPr>
        </p:nvSpPr>
        <p:spPr/>
        <p:txBody>
          <a:bodyPr/>
          <a:lstStyle/>
          <a:p>
            <a:fld id="{BE246D96-4857-4302-9D2C-8DAFC4B74E65}" type="slidenum">
              <a:rPr lang="en-GB" smtClean="0"/>
              <a:t>21</a:t>
            </a:fld>
            <a:endParaRPr lang="en-GB"/>
          </a:p>
        </p:txBody>
      </p:sp>
    </p:spTree>
    <p:extLst>
      <p:ext uri="{BB962C8B-B14F-4D97-AF65-F5344CB8AC3E}">
        <p14:creationId xmlns:p14="http://schemas.microsoft.com/office/powerpoint/2010/main" val="41806369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Why do people misuse depressant drugs? </a:t>
            </a:r>
          </a:p>
          <a:p>
            <a:endParaRPr lang="en-GB" dirty="0"/>
          </a:p>
          <a:p>
            <a:br>
              <a:rPr lang="en-GB" b="0" i="0" dirty="0">
                <a:solidFill>
                  <a:srgbClr val="202124"/>
                </a:solidFill>
                <a:effectLst/>
                <a:latin typeface="arial" panose="020B0604020202020204" pitchFamily="34" charset="0"/>
              </a:rPr>
            </a:br>
            <a:endParaRPr lang="en-GB" dirty="0"/>
          </a:p>
        </p:txBody>
      </p:sp>
      <p:sp>
        <p:nvSpPr>
          <p:cNvPr id="4" name="Slide Number Placeholder 3"/>
          <p:cNvSpPr>
            <a:spLocks noGrp="1"/>
          </p:cNvSpPr>
          <p:nvPr>
            <p:ph type="sldNum" sz="quarter" idx="5"/>
          </p:nvPr>
        </p:nvSpPr>
        <p:spPr/>
        <p:txBody>
          <a:bodyPr/>
          <a:lstStyle/>
          <a:p>
            <a:fld id="{BE246D96-4857-4302-9D2C-8DAFC4B74E65}" type="slidenum">
              <a:rPr lang="en-GB" smtClean="0"/>
              <a:t>22</a:t>
            </a:fld>
            <a:endParaRPr lang="en-GB"/>
          </a:p>
        </p:txBody>
      </p:sp>
    </p:spTree>
    <p:extLst>
      <p:ext uri="{BB962C8B-B14F-4D97-AF65-F5344CB8AC3E}">
        <p14:creationId xmlns:p14="http://schemas.microsoft.com/office/powerpoint/2010/main" val="25247954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02124"/>
                </a:solidFill>
                <a:effectLst/>
                <a:latin typeface="arial" panose="020B0604020202020204" pitchFamily="34" charset="0"/>
              </a:rPr>
              <a:t>Depressants  affect the central nervous system, </a:t>
            </a:r>
            <a:r>
              <a:rPr lang="en-GB" b="1" i="0" dirty="0">
                <a:solidFill>
                  <a:srgbClr val="202124"/>
                </a:solidFill>
                <a:effectLst/>
                <a:latin typeface="arial" panose="020B0604020202020204" pitchFamily="34" charset="0"/>
              </a:rPr>
              <a:t>slowing down the messages between the brain and body</a:t>
            </a:r>
            <a:r>
              <a:rPr lang="en-GB" b="0" i="0" dirty="0">
                <a:solidFill>
                  <a:srgbClr val="202124"/>
                </a:solidFill>
                <a:effectLst/>
                <a:latin typeface="arial" panose="020B0604020202020204" pitchFamily="34" charset="0"/>
              </a:rPr>
              <a:t>. They can affect concentration and coordination and slow down a person's ability to respond to unexpected situations.</a:t>
            </a:r>
          </a:p>
          <a:p>
            <a:r>
              <a:rPr lang="en-GB" b="0" i="0" dirty="0">
                <a:solidFill>
                  <a:srgbClr val="202124"/>
                </a:solidFill>
                <a:effectLst/>
                <a:latin typeface="arial" panose="020B0604020202020204" pitchFamily="34" charset="0"/>
              </a:rPr>
              <a:t>This will have an impact on someone's driving ability and needs to be considered when taking a depressant drug / prescription.</a:t>
            </a:r>
            <a:endParaRPr lang="en-GB" dirty="0"/>
          </a:p>
        </p:txBody>
      </p:sp>
      <p:sp>
        <p:nvSpPr>
          <p:cNvPr id="4" name="Slide Number Placeholder 3"/>
          <p:cNvSpPr>
            <a:spLocks noGrp="1"/>
          </p:cNvSpPr>
          <p:nvPr>
            <p:ph type="sldNum" sz="quarter" idx="5"/>
          </p:nvPr>
        </p:nvSpPr>
        <p:spPr/>
        <p:txBody>
          <a:bodyPr/>
          <a:lstStyle/>
          <a:p>
            <a:fld id="{BE246D96-4857-4302-9D2C-8DAFC4B74E65}" type="slidenum">
              <a:rPr lang="en-GB" smtClean="0"/>
              <a:t>23</a:t>
            </a:fld>
            <a:endParaRPr lang="en-GB"/>
          </a:p>
        </p:txBody>
      </p:sp>
    </p:spTree>
    <p:extLst>
      <p:ext uri="{BB962C8B-B14F-4D97-AF65-F5344CB8AC3E}">
        <p14:creationId xmlns:p14="http://schemas.microsoft.com/office/powerpoint/2010/main" val="649660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(72) Wobbly Stan the Benzo Man from Redcar – YouTube</a:t>
            </a:r>
            <a:r>
              <a:rPr lang="en-GB" dirty="0"/>
              <a:t> </a:t>
            </a:r>
            <a:r>
              <a:rPr lang="en-GB" b="0" i="0" dirty="0">
                <a:solidFill>
                  <a:srgbClr val="0F0F0F"/>
                </a:solidFill>
                <a:effectLst/>
                <a:latin typeface="Roboto" panose="02000000000000000000" pitchFamily="2" charset="0"/>
              </a:rPr>
              <a:t>A film based on the Benzo experiences of users in Redcar featuring the voice of Mark Benton. </a:t>
            </a:r>
            <a:endParaRPr lang="en-GB" dirty="0"/>
          </a:p>
          <a:p>
            <a:r>
              <a:rPr lang="en-GB" b="0" i="0" dirty="0">
                <a:solidFill>
                  <a:srgbClr val="0F0F0F"/>
                </a:solidFill>
                <a:effectLst/>
                <a:latin typeface="Roboto" panose="02000000000000000000" pitchFamily="2" charset="0"/>
              </a:rPr>
              <a:t>Benzodiazepines are a group of drugs that are prescribed by doctors for sleeping problems and to help reduce anxiety. </a:t>
            </a:r>
          </a:p>
          <a:p>
            <a:r>
              <a:rPr lang="en-GB" b="0" i="0" dirty="0">
                <a:solidFill>
                  <a:srgbClr val="0F0F0F"/>
                </a:solidFill>
                <a:effectLst/>
                <a:latin typeface="Roboto" panose="02000000000000000000" pitchFamily="2" charset="0"/>
              </a:rPr>
              <a:t>They are usually small round tablets and come in different strengths (2mg pills are white, 5 mg pills are yellow and 10mg pills are blue).</a:t>
            </a:r>
          </a:p>
          <a:p>
            <a:r>
              <a:rPr lang="en-GB" b="0" i="0" dirty="0">
                <a:solidFill>
                  <a:srgbClr val="0F0F0F"/>
                </a:solidFill>
                <a:effectLst/>
                <a:latin typeface="Roboto" panose="02000000000000000000" pitchFamily="2" charset="0"/>
              </a:rPr>
              <a:t>When sold on the street they are known as blues, benzos, </a:t>
            </a:r>
            <a:r>
              <a:rPr lang="en-GB" b="0" i="0" dirty="0" err="1">
                <a:solidFill>
                  <a:srgbClr val="0F0F0F"/>
                </a:solidFill>
                <a:effectLst/>
                <a:latin typeface="Roboto" panose="02000000000000000000" pitchFamily="2" charset="0"/>
              </a:rPr>
              <a:t>valies</a:t>
            </a:r>
            <a:r>
              <a:rPr lang="en-GB" b="0" i="0" dirty="0">
                <a:solidFill>
                  <a:srgbClr val="0F0F0F"/>
                </a:solidFill>
                <a:effectLst/>
                <a:latin typeface="Roboto" panose="02000000000000000000" pitchFamily="2" charset="0"/>
              </a:rPr>
              <a:t>, </a:t>
            </a:r>
            <a:r>
              <a:rPr lang="en-GB" b="0" i="0" dirty="0" err="1">
                <a:solidFill>
                  <a:srgbClr val="0F0F0F"/>
                </a:solidFill>
                <a:effectLst/>
                <a:latin typeface="Roboto" panose="02000000000000000000" pitchFamily="2" charset="0"/>
              </a:rPr>
              <a:t>diazies</a:t>
            </a:r>
            <a:r>
              <a:rPr lang="en-GB" b="0" i="0" dirty="0">
                <a:solidFill>
                  <a:srgbClr val="0F0F0F"/>
                </a:solidFill>
                <a:effectLst/>
                <a:latin typeface="Roboto" panose="02000000000000000000" pitchFamily="2" charset="0"/>
              </a:rPr>
              <a:t>, </a:t>
            </a:r>
            <a:r>
              <a:rPr lang="en-GB" b="0" i="0" dirty="0" err="1">
                <a:solidFill>
                  <a:srgbClr val="0F0F0F"/>
                </a:solidFill>
                <a:effectLst/>
                <a:latin typeface="Roboto" panose="02000000000000000000" pitchFamily="2" charset="0"/>
              </a:rPr>
              <a:t>wobblies</a:t>
            </a:r>
            <a:r>
              <a:rPr lang="en-GB" b="0" i="0" dirty="0">
                <a:solidFill>
                  <a:srgbClr val="0F0F0F"/>
                </a:solidFill>
                <a:effectLst/>
                <a:latin typeface="Roboto" panose="02000000000000000000" pitchFamily="2" charset="0"/>
              </a:rPr>
              <a:t>, etc. </a:t>
            </a:r>
          </a:p>
          <a:p>
            <a:r>
              <a:rPr lang="en-GB" b="0" i="0" dirty="0">
                <a:solidFill>
                  <a:srgbClr val="0F0F0F"/>
                </a:solidFill>
                <a:effectLst/>
                <a:latin typeface="Roboto" panose="02000000000000000000" pitchFamily="2" charset="0"/>
              </a:rPr>
              <a:t>Much of what is sold by dealers or brought from the internet are fakes. So you never really know what you are buying or how strong it will be.</a:t>
            </a:r>
            <a:endParaRPr lang="en-GB" dirty="0"/>
          </a:p>
          <a:p>
            <a:endParaRPr lang="en-GB" dirty="0"/>
          </a:p>
        </p:txBody>
      </p:sp>
      <p:sp>
        <p:nvSpPr>
          <p:cNvPr id="4" name="Slide Number Placeholder 3"/>
          <p:cNvSpPr>
            <a:spLocks noGrp="1"/>
          </p:cNvSpPr>
          <p:nvPr>
            <p:ph type="sldNum" sz="quarter" idx="5"/>
          </p:nvPr>
        </p:nvSpPr>
        <p:spPr/>
        <p:txBody>
          <a:bodyPr/>
          <a:lstStyle/>
          <a:p>
            <a:fld id="{BE246D96-4857-4302-9D2C-8DAFC4B74E65}" type="slidenum">
              <a:rPr lang="en-GB" smtClean="0"/>
              <a:t>24</a:t>
            </a:fld>
            <a:endParaRPr lang="en-GB"/>
          </a:p>
        </p:txBody>
      </p:sp>
    </p:spTree>
    <p:extLst>
      <p:ext uri="{BB962C8B-B14F-4D97-AF65-F5344CB8AC3E}">
        <p14:creationId xmlns:p14="http://schemas.microsoft.com/office/powerpoint/2010/main" val="42462358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62626"/>
                </a:solidFill>
                <a:effectLst/>
                <a:latin typeface="GT-Walsheim"/>
              </a:rPr>
              <a:t>Psychedelics (also known as hallucinogens) are a class of psychoactive substances that produce changes in perception, mood and cognitive processes.</a:t>
            </a:r>
            <a:endParaRPr lang="en-GB" dirty="0"/>
          </a:p>
        </p:txBody>
      </p:sp>
      <p:sp>
        <p:nvSpPr>
          <p:cNvPr id="4" name="Slide Number Placeholder 3"/>
          <p:cNvSpPr>
            <a:spLocks noGrp="1"/>
          </p:cNvSpPr>
          <p:nvPr>
            <p:ph type="sldNum" sz="quarter" idx="5"/>
          </p:nvPr>
        </p:nvSpPr>
        <p:spPr/>
        <p:txBody>
          <a:bodyPr/>
          <a:lstStyle/>
          <a:p>
            <a:fld id="{BE246D96-4857-4302-9D2C-8DAFC4B74E65}" type="slidenum">
              <a:rPr lang="en-GB" smtClean="0"/>
              <a:t>25</a:t>
            </a:fld>
            <a:endParaRPr lang="en-GB"/>
          </a:p>
        </p:txBody>
      </p:sp>
    </p:spTree>
    <p:extLst>
      <p:ext uri="{BB962C8B-B14F-4D97-AF65-F5344CB8AC3E}">
        <p14:creationId xmlns:p14="http://schemas.microsoft.com/office/powerpoint/2010/main" val="2905689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the participants to name some of the drugs?</a:t>
            </a:r>
          </a:p>
          <a:p>
            <a:r>
              <a:rPr lang="en-GB" b="0" i="0" dirty="0">
                <a:solidFill>
                  <a:srgbClr val="262626"/>
                </a:solidFill>
                <a:effectLst/>
                <a:latin typeface="GT-Walsheim"/>
              </a:rPr>
              <a:t>Salvia - A herb from the mint family and can cause brief, intense psychedelic experiences. Sublingual absorption, smoked or in tea.</a:t>
            </a:r>
            <a:endParaRPr lang="en-GB" dirty="0"/>
          </a:p>
          <a:p>
            <a:r>
              <a:rPr lang="en-GB" dirty="0"/>
              <a:t>2C-B Stimulant effects</a:t>
            </a:r>
          </a:p>
          <a:p>
            <a:r>
              <a:rPr lang="en-GB" dirty="0"/>
              <a:t>Psilocybin AKA magic mushrooms</a:t>
            </a:r>
          </a:p>
          <a:p>
            <a:r>
              <a:rPr lang="en-GB" dirty="0"/>
              <a:t>Ketamine – Psychedelic effects</a:t>
            </a:r>
          </a:p>
          <a:p>
            <a:endParaRPr lang="en-GB" dirty="0"/>
          </a:p>
          <a:p>
            <a:r>
              <a:rPr lang="en-GB" dirty="0"/>
              <a:t>Herbal Ecstasy.</a:t>
            </a:r>
          </a:p>
          <a:p>
            <a:endParaRPr lang="en-GB" dirty="0"/>
          </a:p>
          <a:p>
            <a:pPr algn="l">
              <a:buFont typeface="Arial" panose="020B0604020202020204" pitchFamily="34" charset="0"/>
              <a:buChar char="•"/>
            </a:pPr>
            <a:r>
              <a:rPr lang="en-GB" b="1" i="0" dirty="0">
                <a:solidFill>
                  <a:srgbClr val="202124"/>
                </a:solidFill>
                <a:effectLst/>
                <a:latin typeface="arial" panose="020B0604020202020204" pitchFamily="34" charset="0"/>
              </a:rPr>
              <a:t>Cannabis has been historically classified as a hallucinogen</a:t>
            </a:r>
            <a:r>
              <a:rPr lang="en-GB" b="0" i="0" dirty="0">
                <a:solidFill>
                  <a:srgbClr val="202124"/>
                </a:solidFill>
                <a:effectLst/>
                <a:latin typeface="arial" panose="020B0604020202020204" pitchFamily="34" charset="0"/>
              </a:rPr>
              <a:t>. However, subjective cannabis effects do not typically include hallucinogen-like effects but in some users have reported: </a:t>
            </a:r>
            <a:r>
              <a:rPr lang="en-GB" b="0" i="0" dirty="0">
                <a:solidFill>
                  <a:srgbClr val="303030"/>
                </a:solidFill>
                <a:effectLst/>
                <a:latin typeface="Raleway" panose="020B0604020202020204" pitchFamily="2" charset="0"/>
              </a:rPr>
              <a:t>Feeling of paralysis, Out-of-body experience, Floating above the body, Dream-like euphoria</a:t>
            </a:r>
          </a:p>
          <a:p>
            <a:endParaRPr lang="en-GB" dirty="0"/>
          </a:p>
        </p:txBody>
      </p:sp>
      <p:sp>
        <p:nvSpPr>
          <p:cNvPr id="4" name="Slide Number Placeholder 3"/>
          <p:cNvSpPr>
            <a:spLocks noGrp="1"/>
          </p:cNvSpPr>
          <p:nvPr>
            <p:ph type="sldNum" sz="quarter" idx="5"/>
          </p:nvPr>
        </p:nvSpPr>
        <p:spPr/>
        <p:txBody>
          <a:bodyPr/>
          <a:lstStyle/>
          <a:p>
            <a:fld id="{BE246D96-4857-4302-9D2C-8DAFC4B74E65}" type="slidenum">
              <a:rPr lang="en-GB" smtClean="0"/>
              <a:t>26</a:t>
            </a:fld>
            <a:endParaRPr lang="en-GB"/>
          </a:p>
        </p:txBody>
      </p:sp>
    </p:spTree>
    <p:extLst>
      <p:ext uri="{BB962C8B-B14F-4D97-AF65-F5344CB8AC3E}">
        <p14:creationId xmlns:p14="http://schemas.microsoft.com/office/powerpoint/2010/main" val="3899913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5C1370-9485-4C32-8495-E4C894671DB3}" type="slidenum">
              <a:rPr lang="en-GB" smtClean="0"/>
              <a:t>6</a:t>
            </a:fld>
            <a:endParaRPr lang="en-GB"/>
          </a:p>
        </p:txBody>
      </p:sp>
    </p:spTree>
    <p:extLst>
      <p:ext uri="{BB962C8B-B14F-4D97-AF65-F5344CB8AC3E}">
        <p14:creationId xmlns:p14="http://schemas.microsoft.com/office/powerpoint/2010/main" val="21097164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do you think some of the desired effects are from taking </a:t>
            </a:r>
            <a:r>
              <a:rPr lang="en-GB" dirty="0" err="1"/>
              <a:t>Hallucinogenic’s</a:t>
            </a:r>
            <a:r>
              <a:rPr lang="en-GB" dirty="0"/>
              <a:t>? </a:t>
            </a:r>
          </a:p>
        </p:txBody>
      </p:sp>
      <p:sp>
        <p:nvSpPr>
          <p:cNvPr id="4" name="Slide Number Placeholder 3"/>
          <p:cNvSpPr>
            <a:spLocks noGrp="1"/>
          </p:cNvSpPr>
          <p:nvPr>
            <p:ph type="sldNum" sz="quarter" idx="5"/>
          </p:nvPr>
        </p:nvSpPr>
        <p:spPr/>
        <p:txBody>
          <a:bodyPr/>
          <a:lstStyle/>
          <a:p>
            <a:fld id="{BE246D96-4857-4302-9D2C-8DAFC4B74E65}" type="slidenum">
              <a:rPr lang="en-GB" smtClean="0"/>
              <a:t>27</a:t>
            </a:fld>
            <a:endParaRPr lang="en-GB"/>
          </a:p>
        </p:txBody>
      </p:sp>
    </p:spTree>
    <p:extLst>
      <p:ext uri="{BB962C8B-B14F-4D97-AF65-F5344CB8AC3E}">
        <p14:creationId xmlns:p14="http://schemas.microsoft.com/office/powerpoint/2010/main" val="20866591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do u think some of the negative effect can be?</a:t>
            </a:r>
          </a:p>
          <a:p>
            <a:endParaRPr lang="en-GB" dirty="0"/>
          </a:p>
          <a:p>
            <a:r>
              <a:rPr lang="en-GB" dirty="0"/>
              <a:t>Pls add Inability to move, Mood swings, Memory loss</a:t>
            </a:r>
          </a:p>
          <a:p>
            <a:endParaRPr lang="en-GB" dirty="0"/>
          </a:p>
        </p:txBody>
      </p:sp>
      <p:sp>
        <p:nvSpPr>
          <p:cNvPr id="4" name="Slide Number Placeholder 3"/>
          <p:cNvSpPr>
            <a:spLocks noGrp="1"/>
          </p:cNvSpPr>
          <p:nvPr>
            <p:ph type="sldNum" sz="quarter" idx="5"/>
          </p:nvPr>
        </p:nvSpPr>
        <p:spPr/>
        <p:txBody>
          <a:bodyPr/>
          <a:lstStyle/>
          <a:p>
            <a:fld id="{BE246D96-4857-4302-9D2C-8DAFC4B74E65}" type="slidenum">
              <a:rPr lang="en-GB" smtClean="0"/>
              <a:t>28</a:t>
            </a:fld>
            <a:endParaRPr lang="en-GB"/>
          </a:p>
        </p:txBody>
      </p:sp>
    </p:spTree>
    <p:extLst>
      <p:ext uri="{BB962C8B-B14F-4D97-AF65-F5344CB8AC3E}">
        <p14:creationId xmlns:p14="http://schemas.microsoft.com/office/powerpoint/2010/main" val="25055376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From:</a:t>
            </a:r>
            <a:r>
              <a:rPr lang="en-GB" b="1" dirty="0" err="1">
                <a:solidFill>
                  <a:srgbClr val="1D70B8"/>
                </a:solidFill>
                <a:effectLst/>
                <a:latin typeface="GDS Transport"/>
                <a:hlinkClick r:id="rId3"/>
              </a:rPr>
              <a:t>Home</a:t>
            </a:r>
            <a:r>
              <a:rPr lang="en-GB" b="1" dirty="0">
                <a:solidFill>
                  <a:srgbClr val="1D70B8"/>
                </a:solidFill>
                <a:effectLst/>
                <a:latin typeface="GDS Transport"/>
                <a:hlinkClick r:id="rId3"/>
              </a:rPr>
              <a:t> Office</a:t>
            </a:r>
            <a:r>
              <a:rPr lang="en-GB" dirty="0"/>
              <a:t> and </a:t>
            </a:r>
            <a:r>
              <a:rPr lang="en-GB" b="1" dirty="0">
                <a:solidFill>
                  <a:srgbClr val="1D70B8"/>
                </a:solidFill>
                <a:effectLst/>
                <a:latin typeface="GDS Transport"/>
                <a:hlinkClick r:id="rId4"/>
              </a:rPr>
              <a:t>The Rt Hon Dame Diana Johnson DBE MP</a:t>
            </a:r>
            <a:endParaRPr lang="en-GB" b="1" dirty="0">
              <a:solidFill>
                <a:srgbClr val="1D70B8"/>
              </a:solidFill>
              <a:effectLst/>
              <a:latin typeface="GDS Transport"/>
            </a:endParaRPr>
          </a:p>
          <a:p>
            <a:r>
              <a:rPr lang="en-GB" dirty="0"/>
              <a:t>Published8 January 2025</a:t>
            </a:r>
            <a:endParaRPr lang="en-GB" b="0" i="0" dirty="0">
              <a:solidFill>
                <a:srgbClr val="0B0C0C"/>
              </a:solidFill>
              <a:effectLst/>
              <a:latin typeface="GDS Transport"/>
            </a:endParaRPr>
          </a:p>
          <a:p>
            <a:r>
              <a:rPr lang="en-GB" b="0" i="0" dirty="0">
                <a:solidFill>
                  <a:srgbClr val="0B0C0C"/>
                </a:solidFill>
                <a:effectLst/>
                <a:latin typeface="GDS Transport"/>
              </a:rPr>
              <a:t>The prevalence of the drug in England and Wales has risen significantly in recent years. In the year ending March 2023, an estimated 299,000 people aged 16-59 had reported ketamine use in the last year – the largest number on record.</a:t>
            </a:r>
            <a:endParaRPr lang="en-GB" dirty="0"/>
          </a:p>
        </p:txBody>
      </p:sp>
      <p:sp>
        <p:nvSpPr>
          <p:cNvPr id="4" name="Slide Number Placeholder 3"/>
          <p:cNvSpPr>
            <a:spLocks noGrp="1"/>
          </p:cNvSpPr>
          <p:nvPr>
            <p:ph type="sldNum" sz="quarter" idx="5"/>
          </p:nvPr>
        </p:nvSpPr>
        <p:spPr/>
        <p:txBody>
          <a:bodyPr/>
          <a:lstStyle/>
          <a:p>
            <a:fld id="{BE246D96-4857-4302-9D2C-8DAFC4B74E65}" type="slidenum">
              <a:rPr lang="en-GB" smtClean="0"/>
              <a:t>29</a:t>
            </a:fld>
            <a:endParaRPr lang="en-GB"/>
          </a:p>
        </p:txBody>
      </p:sp>
    </p:spTree>
    <p:extLst>
      <p:ext uri="{BB962C8B-B14F-4D97-AF65-F5344CB8AC3E}">
        <p14:creationId xmlns:p14="http://schemas.microsoft.com/office/powerpoint/2010/main" val="25419966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Disassociatives</a:t>
            </a:r>
            <a:r>
              <a:rPr lang="en-US" dirty="0"/>
              <a:t> are a class of psychedelic drugs.</a:t>
            </a:r>
            <a:endParaRPr lang="en-GB" dirty="0"/>
          </a:p>
        </p:txBody>
      </p:sp>
      <p:sp>
        <p:nvSpPr>
          <p:cNvPr id="4" name="Slide Number Placeholder 3"/>
          <p:cNvSpPr>
            <a:spLocks noGrp="1"/>
          </p:cNvSpPr>
          <p:nvPr>
            <p:ph type="sldNum" sz="quarter" idx="5"/>
          </p:nvPr>
        </p:nvSpPr>
        <p:spPr/>
        <p:txBody>
          <a:bodyPr/>
          <a:lstStyle/>
          <a:p>
            <a:fld id="{BE246D96-4857-4302-9D2C-8DAFC4B74E65}" type="slidenum">
              <a:rPr lang="en-GB" smtClean="0"/>
              <a:t>30</a:t>
            </a:fld>
            <a:endParaRPr lang="en-GB"/>
          </a:p>
        </p:txBody>
      </p:sp>
    </p:spTree>
    <p:extLst>
      <p:ext uri="{BB962C8B-B14F-4D97-AF65-F5344CB8AC3E}">
        <p14:creationId xmlns:p14="http://schemas.microsoft.com/office/powerpoint/2010/main" val="13118882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70C0"/>
                </a:solidFill>
              </a:rPr>
              <a:t>Most people who take powder ketamine will snort it. In the UK, snorting is the most common way to take ketamine.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70C0"/>
                </a:solidFill>
              </a:rPr>
              <a:t>People who regularly use ketamine sometimes inject it to get a bigger hit. They usually inject ketamine into a muscle.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70C0"/>
                </a:solidFill>
              </a:rPr>
              <a:t>Some people swallow it in tablet form, but this is less common.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70C0"/>
                </a:solidFill>
              </a:rPr>
              <a:t>Some people ‘bomb’ it, which is swallowing the powder wrapped in a cigarette paper.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70C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70C0"/>
              </a:solidFill>
            </a:endParaRPr>
          </a:p>
          <a:p>
            <a:endParaRPr lang="en-GB" dirty="0"/>
          </a:p>
        </p:txBody>
      </p:sp>
      <p:sp>
        <p:nvSpPr>
          <p:cNvPr id="4" name="Slide Number Placeholder 3"/>
          <p:cNvSpPr>
            <a:spLocks noGrp="1"/>
          </p:cNvSpPr>
          <p:nvPr>
            <p:ph type="sldNum" sz="quarter" idx="5"/>
          </p:nvPr>
        </p:nvSpPr>
        <p:spPr/>
        <p:txBody>
          <a:bodyPr/>
          <a:lstStyle/>
          <a:p>
            <a:fld id="{BE246D96-4857-4302-9D2C-8DAFC4B74E65}" type="slidenum">
              <a:rPr lang="en-GB" smtClean="0"/>
              <a:t>31</a:t>
            </a:fld>
            <a:endParaRPr lang="en-GB"/>
          </a:p>
        </p:txBody>
      </p:sp>
    </p:spTree>
    <p:extLst>
      <p:ext uri="{BB962C8B-B14F-4D97-AF65-F5344CB8AC3E}">
        <p14:creationId xmlns:p14="http://schemas.microsoft.com/office/powerpoint/2010/main" val="8641765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Bladder replacement</a:t>
            </a:r>
          </a:p>
        </p:txBody>
      </p:sp>
      <p:sp>
        <p:nvSpPr>
          <p:cNvPr id="4" name="Slide Number Placeholder 3"/>
          <p:cNvSpPr>
            <a:spLocks noGrp="1"/>
          </p:cNvSpPr>
          <p:nvPr>
            <p:ph type="sldNum" sz="quarter" idx="5"/>
          </p:nvPr>
        </p:nvSpPr>
        <p:spPr/>
        <p:txBody>
          <a:bodyPr/>
          <a:lstStyle/>
          <a:p>
            <a:fld id="{BE246D96-4857-4302-9D2C-8DAFC4B74E65}" type="slidenum">
              <a:rPr lang="en-GB" smtClean="0"/>
              <a:t>32</a:t>
            </a:fld>
            <a:endParaRPr lang="en-GB"/>
          </a:p>
        </p:txBody>
      </p:sp>
    </p:spTree>
    <p:extLst>
      <p:ext uri="{BB962C8B-B14F-4D97-AF65-F5344CB8AC3E}">
        <p14:creationId xmlns:p14="http://schemas.microsoft.com/office/powerpoint/2010/main" val="23422382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E246D96-4857-4302-9D2C-8DAFC4B74E65}" type="slidenum">
              <a:rPr lang="en-GB" smtClean="0"/>
              <a:t>33</a:t>
            </a:fld>
            <a:endParaRPr lang="en-GB"/>
          </a:p>
        </p:txBody>
      </p:sp>
    </p:spTree>
    <p:extLst>
      <p:ext uri="{BB962C8B-B14F-4D97-AF65-F5344CB8AC3E}">
        <p14:creationId xmlns:p14="http://schemas.microsoft.com/office/powerpoint/2010/main" val="404023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Task Break out rooms or groups.</a:t>
            </a:r>
          </a:p>
          <a:p>
            <a:r>
              <a:rPr lang="en-GB" dirty="0"/>
              <a:t>No cheating!</a:t>
            </a:r>
          </a:p>
        </p:txBody>
      </p:sp>
      <p:sp>
        <p:nvSpPr>
          <p:cNvPr id="4" name="Slide Number Placeholder 3"/>
          <p:cNvSpPr>
            <a:spLocks noGrp="1"/>
          </p:cNvSpPr>
          <p:nvPr>
            <p:ph type="sldNum" sz="quarter" idx="5"/>
          </p:nvPr>
        </p:nvSpPr>
        <p:spPr/>
        <p:txBody>
          <a:bodyPr/>
          <a:lstStyle/>
          <a:p>
            <a:fld id="{BE246D96-4857-4302-9D2C-8DAFC4B74E65}" type="slidenum">
              <a:rPr lang="en-GB" smtClean="0"/>
              <a:t>34</a:t>
            </a:fld>
            <a:endParaRPr lang="en-GB"/>
          </a:p>
        </p:txBody>
      </p:sp>
    </p:spTree>
    <p:extLst>
      <p:ext uri="{BB962C8B-B14F-4D97-AF65-F5344CB8AC3E}">
        <p14:creationId xmlns:p14="http://schemas.microsoft.com/office/powerpoint/2010/main" val="26767495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E246D96-4857-4302-9D2C-8DAFC4B74E65}" type="slidenum">
              <a:rPr lang="en-GB" smtClean="0"/>
              <a:t>35</a:t>
            </a:fld>
            <a:endParaRPr lang="en-GB"/>
          </a:p>
        </p:txBody>
      </p:sp>
    </p:spTree>
    <p:extLst>
      <p:ext uri="{BB962C8B-B14F-4D97-AF65-F5344CB8AC3E}">
        <p14:creationId xmlns:p14="http://schemas.microsoft.com/office/powerpoint/2010/main" val="20025227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The LANCET</a:t>
            </a:r>
          </a:p>
          <a:p>
            <a:endParaRPr lang="en-GB" dirty="0"/>
          </a:p>
          <a:p>
            <a:r>
              <a:rPr lang="en-GB" dirty="0"/>
              <a:t>Green shows the harm to the user but the purple shows the harm to others. </a:t>
            </a:r>
          </a:p>
          <a:p>
            <a:r>
              <a:rPr lang="en-GB" dirty="0"/>
              <a:t>Who may the others be? Partner, parents, children, friends, employer etc </a:t>
            </a:r>
          </a:p>
          <a:p>
            <a:endParaRPr lang="en-GB" dirty="0"/>
          </a:p>
          <a:p>
            <a:endParaRPr lang="en-GB" dirty="0"/>
          </a:p>
        </p:txBody>
      </p:sp>
      <p:sp>
        <p:nvSpPr>
          <p:cNvPr id="4" name="Slide Number Placeholder 3"/>
          <p:cNvSpPr>
            <a:spLocks noGrp="1"/>
          </p:cNvSpPr>
          <p:nvPr>
            <p:ph type="sldNum" sz="quarter" idx="5"/>
          </p:nvPr>
        </p:nvSpPr>
        <p:spPr/>
        <p:txBody>
          <a:bodyPr/>
          <a:lstStyle/>
          <a:p>
            <a:fld id="{BE246D96-4857-4302-9D2C-8DAFC4B74E65}" type="slidenum">
              <a:rPr lang="en-GB" smtClean="0"/>
              <a:t>36</a:t>
            </a:fld>
            <a:endParaRPr lang="en-GB"/>
          </a:p>
        </p:txBody>
      </p:sp>
    </p:spTree>
    <p:extLst>
      <p:ext uri="{BB962C8B-B14F-4D97-AF65-F5344CB8AC3E}">
        <p14:creationId xmlns:p14="http://schemas.microsoft.com/office/powerpoint/2010/main" val="2692781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01D35"/>
                </a:solidFill>
                <a:effectLst/>
                <a:latin typeface="Google Sans"/>
              </a:rPr>
              <a:t>ABV stands for Alcohol by Volume, which is the standard way of measuring the amount of alcohol in a drink. It's calculated as a percentage of the total volume of the drink. </a:t>
            </a:r>
            <a:endParaRPr lang="en-US" dirty="0"/>
          </a:p>
        </p:txBody>
      </p:sp>
      <p:sp>
        <p:nvSpPr>
          <p:cNvPr id="4" name="Slide Number Placeholder 3"/>
          <p:cNvSpPr>
            <a:spLocks noGrp="1"/>
          </p:cNvSpPr>
          <p:nvPr>
            <p:ph type="sldNum" sz="quarter" idx="5"/>
          </p:nvPr>
        </p:nvSpPr>
        <p:spPr/>
        <p:txBody>
          <a:bodyPr/>
          <a:lstStyle/>
          <a:p>
            <a:fld id="{9B5C1370-9485-4C32-8495-E4C894671DB3}" type="slidenum">
              <a:rPr lang="en-GB" smtClean="0"/>
              <a:t>7</a:t>
            </a:fld>
            <a:endParaRPr lang="en-GB"/>
          </a:p>
        </p:txBody>
      </p:sp>
    </p:spTree>
    <p:extLst>
      <p:ext uri="{BB962C8B-B14F-4D97-AF65-F5344CB8AC3E}">
        <p14:creationId xmlns:p14="http://schemas.microsoft.com/office/powerpoint/2010/main" val="2462876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E246D96-4857-4302-9D2C-8DAFC4B74E65}" type="slidenum">
              <a:rPr lang="en-GB" smtClean="0"/>
              <a:t>37</a:t>
            </a:fld>
            <a:endParaRPr lang="en-GB"/>
          </a:p>
        </p:txBody>
      </p:sp>
    </p:spTree>
    <p:extLst>
      <p:ext uri="{BB962C8B-B14F-4D97-AF65-F5344CB8AC3E}">
        <p14:creationId xmlns:p14="http://schemas.microsoft.com/office/powerpoint/2010/main" val="4020498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58595B"/>
                </a:solidFill>
                <a:effectLst/>
                <a:latin typeface="lato" panose="020F0502020204030203" pitchFamily="34" charset="0"/>
              </a:rPr>
              <a:t>The term ‘legal high’s’ wrongly made users believe that these substances were safe to use as they would often come in branded packaging. NPS imitate and mimic the effects of drugs such as psychedelics, sedatives, depressants and stimulants, for example, cannabis, benzodiazepines, cocaine, and ecstasy.</a:t>
            </a:r>
            <a:endParaRPr lang="en-GB" dirty="0"/>
          </a:p>
        </p:txBody>
      </p:sp>
      <p:sp>
        <p:nvSpPr>
          <p:cNvPr id="4" name="Slide Number Placeholder 3"/>
          <p:cNvSpPr>
            <a:spLocks noGrp="1"/>
          </p:cNvSpPr>
          <p:nvPr>
            <p:ph type="sldNum" sz="quarter" idx="5"/>
          </p:nvPr>
        </p:nvSpPr>
        <p:spPr/>
        <p:txBody>
          <a:bodyPr/>
          <a:lstStyle/>
          <a:p>
            <a:fld id="{BE246D96-4857-4302-9D2C-8DAFC4B74E65}" type="slidenum">
              <a:rPr lang="en-GB" smtClean="0"/>
              <a:t>38</a:t>
            </a:fld>
            <a:endParaRPr lang="en-GB"/>
          </a:p>
        </p:txBody>
      </p:sp>
    </p:spTree>
    <p:extLst>
      <p:ext uri="{BB962C8B-B14F-4D97-AF65-F5344CB8AC3E}">
        <p14:creationId xmlns:p14="http://schemas.microsoft.com/office/powerpoint/2010/main" val="21007870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4A4A4A"/>
                </a:solidFill>
                <a:effectLst/>
                <a:latin typeface="robotoregular"/>
              </a:rPr>
              <a:t>N-Bomb A powerful hallucinogen, similar to LSD, sold as tiny squares of paper</a:t>
            </a:r>
          </a:p>
          <a:p>
            <a:endParaRPr lang="en-GB" b="0" i="0" dirty="0">
              <a:solidFill>
                <a:srgbClr val="4A4A4A"/>
              </a:solidFill>
              <a:effectLst/>
              <a:latin typeface="robotoregular"/>
            </a:endParaRPr>
          </a:p>
          <a:p>
            <a:pPr algn="l"/>
            <a:r>
              <a:rPr lang="en-GB" b="0" i="0" dirty="0">
                <a:solidFill>
                  <a:srgbClr val="4A4A4A"/>
                </a:solidFill>
                <a:effectLst/>
                <a:latin typeface="robotoregular"/>
              </a:rPr>
              <a:t>Nitrous Oxide/Balloons/ Laughing gas are silver cannister that is inhaled </a:t>
            </a:r>
            <a:r>
              <a:rPr lang="en-GB" b="0" i="0" dirty="0">
                <a:solidFill>
                  <a:srgbClr val="0E3944"/>
                </a:solidFill>
                <a:effectLst/>
                <a:latin typeface="Archivo SemiBold"/>
              </a:rPr>
              <a:t>Also called:</a:t>
            </a:r>
          </a:p>
          <a:p>
            <a:pPr algn="l">
              <a:buFont typeface="Arial" panose="020B0604020202020204" pitchFamily="34" charset="0"/>
              <a:buChar char="•"/>
            </a:pPr>
            <a:r>
              <a:rPr lang="en-GB" b="0" i="0" dirty="0">
                <a:solidFill>
                  <a:srgbClr val="4A4A4A"/>
                </a:solidFill>
                <a:effectLst/>
                <a:latin typeface="Archivo SemiBold"/>
              </a:rPr>
              <a:t>Balloons</a:t>
            </a:r>
          </a:p>
          <a:p>
            <a:pPr algn="l">
              <a:buFont typeface="Arial" panose="020B0604020202020204" pitchFamily="34" charset="0"/>
              <a:buChar char="•"/>
            </a:pPr>
            <a:r>
              <a:rPr lang="en-GB" b="0" i="0" dirty="0">
                <a:solidFill>
                  <a:srgbClr val="4A4A4A"/>
                </a:solidFill>
                <a:effectLst/>
                <a:latin typeface="Archivo SemiBold"/>
              </a:rPr>
              <a:t>Chargers</a:t>
            </a:r>
          </a:p>
          <a:p>
            <a:pPr algn="l">
              <a:buFont typeface="Arial" panose="020B0604020202020204" pitchFamily="34" charset="0"/>
              <a:buChar char="•"/>
            </a:pPr>
            <a:r>
              <a:rPr lang="en-GB" b="0" i="0" dirty="0">
                <a:solidFill>
                  <a:srgbClr val="4A4A4A"/>
                </a:solidFill>
                <a:effectLst/>
                <a:latin typeface="Archivo SemiBold"/>
              </a:rPr>
              <a:t>Hippie Crack</a:t>
            </a:r>
          </a:p>
          <a:p>
            <a:pPr algn="l">
              <a:buFont typeface="Arial" panose="020B0604020202020204" pitchFamily="34" charset="0"/>
              <a:buChar char="•"/>
            </a:pPr>
            <a:r>
              <a:rPr lang="en-GB" b="0" i="0" dirty="0">
                <a:solidFill>
                  <a:srgbClr val="4A4A4A"/>
                </a:solidFill>
                <a:effectLst/>
                <a:latin typeface="Archivo SemiBold"/>
              </a:rPr>
              <a:t>Laughing Gas</a:t>
            </a:r>
          </a:p>
          <a:p>
            <a:pPr algn="l">
              <a:buFont typeface="Arial" panose="020B0604020202020204" pitchFamily="34" charset="0"/>
              <a:buNone/>
            </a:pPr>
            <a:r>
              <a:rPr lang="en-GB" b="0" i="0" dirty="0">
                <a:solidFill>
                  <a:srgbClr val="4A4A4A"/>
                </a:solidFill>
                <a:effectLst/>
                <a:latin typeface="robotoregular"/>
              </a:rPr>
              <a:t>Feel like Relaxed, giggly, sound distortions and/or dizzy, anxious, paranoid.</a:t>
            </a:r>
          </a:p>
          <a:p>
            <a:pPr algn="l">
              <a:buFont typeface="Arial" panose="020B0604020202020204" pitchFamily="34" charset="0"/>
              <a:buNone/>
            </a:pPr>
            <a:r>
              <a:rPr lang="en-GB" b="0" i="0" dirty="0">
                <a:solidFill>
                  <a:srgbClr val="4A4A4A"/>
                </a:solidFill>
                <a:effectLst/>
                <a:latin typeface="robotoregular"/>
              </a:rPr>
              <a:t>People open the canister, transfer the gas into a container (usually a balloon), then inhale from the balloon.</a:t>
            </a:r>
          </a:p>
          <a:p>
            <a:pPr algn="l">
              <a:buFont typeface="Arial" panose="020B0604020202020204" pitchFamily="34" charset="0"/>
              <a:buNone/>
            </a:pPr>
            <a:r>
              <a:rPr lang="en-GB" b="0" i="0" dirty="0">
                <a:solidFill>
                  <a:srgbClr val="4A4A4A"/>
                </a:solidFill>
                <a:effectLst/>
                <a:latin typeface="robotoregular"/>
              </a:rPr>
              <a:t>It’s more dangerous inhaling directly from the canister. It can be hard to judge how many balloons to use. Too much nitrous oxide can make you faint, lose consciousness, or suffocate</a:t>
            </a:r>
          </a:p>
          <a:p>
            <a:endParaRPr lang="en-GB" b="0" i="0" dirty="0">
              <a:solidFill>
                <a:srgbClr val="4A4A4A"/>
              </a:solidFill>
              <a:effectLst/>
              <a:latin typeface="robotoregular"/>
            </a:endParaRPr>
          </a:p>
          <a:p>
            <a:r>
              <a:rPr lang="en-GB" b="0" i="0" dirty="0">
                <a:solidFill>
                  <a:srgbClr val="4A4A4A"/>
                </a:solidFill>
                <a:effectLst/>
                <a:latin typeface="robotoregular"/>
              </a:rPr>
              <a:t>Spice is heavily used in Blackburn &amp; Manchester </a:t>
            </a:r>
          </a:p>
          <a:p>
            <a:r>
              <a:rPr lang="en-GB" b="0" i="0" dirty="0">
                <a:solidFill>
                  <a:srgbClr val="4A4A4A"/>
                </a:solidFill>
                <a:effectLst/>
                <a:latin typeface="robotoregular"/>
              </a:rPr>
              <a:t>Black Mamba - </a:t>
            </a:r>
            <a:r>
              <a:rPr lang="en-GB" b="0" i="0" dirty="0">
                <a:solidFill>
                  <a:srgbClr val="212121"/>
                </a:solidFill>
                <a:effectLst/>
                <a:latin typeface="Cambria" panose="02040503050406030204" pitchFamily="18" charset="0"/>
              </a:rPr>
              <a:t>kidney injury, myocardial toxicity, seizures, and death.</a:t>
            </a:r>
          </a:p>
          <a:p>
            <a:r>
              <a:rPr lang="en-GB" b="0" i="0" dirty="0">
                <a:solidFill>
                  <a:srgbClr val="212121"/>
                </a:solidFill>
                <a:effectLst/>
                <a:latin typeface="Cambria" panose="02040503050406030204" pitchFamily="18" charset="0"/>
              </a:rPr>
              <a:t>Bath salts - </a:t>
            </a:r>
            <a:r>
              <a:rPr lang="en-GB" b="0" i="0" dirty="0">
                <a:solidFill>
                  <a:srgbClr val="333333"/>
                </a:solidFill>
                <a:effectLst/>
                <a:latin typeface="Guardian TextSans Web"/>
              </a:rPr>
              <a:t>synthetic cathinones</a:t>
            </a:r>
            <a:endParaRPr lang="en-GB" dirty="0"/>
          </a:p>
        </p:txBody>
      </p:sp>
      <p:sp>
        <p:nvSpPr>
          <p:cNvPr id="4" name="Slide Number Placeholder 3"/>
          <p:cNvSpPr>
            <a:spLocks noGrp="1"/>
          </p:cNvSpPr>
          <p:nvPr>
            <p:ph type="sldNum" sz="quarter" idx="5"/>
          </p:nvPr>
        </p:nvSpPr>
        <p:spPr/>
        <p:txBody>
          <a:bodyPr/>
          <a:lstStyle/>
          <a:p>
            <a:fld id="{BE246D96-4857-4302-9D2C-8DAFC4B74E65}" type="slidenum">
              <a:rPr lang="en-GB" smtClean="0"/>
              <a:t>39</a:t>
            </a:fld>
            <a:endParaRPr lang="en-GB"/>
          </a:p>
        </p:txBody>
      </p:sp>
    </p:spTree>
    <p:extLst>
      <p:ext uri="{BB962C8B-B14F-4D97-AF65-F5344CB8AC3E}">
        <p14:creationId xmlns:p14="http://schemas.microsoft.com/office/powerpoint/2010/main" val="20946583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Century Gothic" panose="020B0502020202020204" pitchFamily="34" charset="0"/>
              </a:rPr>
              <a:t>Balloons, Laughing Gas, Chargers, Hippie Crack, Whippet, Nang’s, Buzz Bombs, Happy Gas</a:t>
            </a:r>
            <a:endParaRPr lang="en-US" sz="1200" dirty="0">
              <a:solidFill>
                <a:schemeClr val="bg1"/>
              </a:solidFill>
              <a:latin typeface="Century Gothic" panose="020B0502020202020204" pitchFamily="34" charset="0"/>
            </a:endParaRPr>
          </a:p>
          <a:p>
            <a:endParaRPr lang="en-GB" dirty="0"/>
          </a:p>
        </p:txBody>
      </p:sp>
      <p:sp>
        <p:nvSpPr>
          <p:cNvPr id="4" name="Slide Number Placeholder 3"/>
          <p:cNvSpPr>
            <a:spLocks noGrp="1"/>
          </p:cNvSpPr>
          <p:nvPr>
            <p:ph type="sldNum" sz="quarter" idx="5"/>
          </p:nvPr>
        </p:nvSpPr>
        <p:spPr/>
        <p:txBody>
          <a:bodyPr/>
          <a:lstStyle/>
          <a:p>
            <a:fld id="{BE246D96-4857-4302-9D2C-8DAFC4B74E65}" type="slidenum">
              <a:rPr lang="en-GB" smtClean="0"/>
              <a:t>40</a:t>
            </a:fld>
            <a:endParaRPr lang="en-GB"/>
          </a:p>
        </p:txBody>
      </p:sp>
    </p:spTree>
    <p:extLst>
      <p:ext uri="{BB962C8B-B14F-4D97-AF65-F5344CB8AC3E}">
        <p14:creationId xmlns:p14="http://schemas.microsoft.com/office/powerpoint/2010/main" val="1365849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E246D96-4857-4302-9D2C-8DAFC4B74E65}" type="slidenum">
              <a:rPr lang="en-GB" smtClean="0"/>
              <a:t>42</a:t>
            </a:fld>
            <a:endParaRPr lang="en-GB"/>
          </a:p>
        </p:txBody>
      </p:sp>
    </p:spTree>
    <p:extLst>
      <p:ext uri="{BB962C8B-B14F-4D97-AF65-F5344CB8AC3E}">
        <p14:creationId xmlns:p14="http://schemas.microsoft.com/office/powerpoint/2010/main" val="16779494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E246D96-4857-4302-9D2C-8DAFC4B74E65}" type="slidenum">
              <a:rPr lang="en-GB" smtClean="0"/>
              <a:t>43</a:t>
            </a:fld>
            <a:endParaRPr lang="en-GB"/>
          </a:p>
        </p:txBody>
      </p:sp>
    </p:spTree>
    <p:extLst>
      <p:ext uri="{BB962C8B-B14F-4D97-AF65-F5344CB8AC3E}">
        <p14:creationId xmlns:p14="http://schemas.microsoft.com/office/powerpoint/2010/main" val="28871180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E246D96-4857-4302-9D2C-8DAFC4B74E65}" type="slidenum">
              <a:rPr lang="en-GB" smtClean="0"/>
              <a:t>44</a:t>
            </a:fld>
            <a:endParaRPr lang="en-GB"/>
          </a:p>
        </p:txBody>
      </p:sp>
    </p:spTree>
    <p:extLst>
      <p:ext uri="{BB962C8B-B14F-4D97-AF65-F5344CB8AC3E}">
        <p14:creationId xmlns:p14="http://schemas.microsoft.com/office/powerpoint/2010/main" val="1431906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E246D96-4857-4302-9D2C-8DAFC4B74E65}" type="slidenum">
              <a:rPr lang="en-GB" smtClean="0"/>
              <a:t>46</a:t>
            </a:fld>
            <a:endParaRPr lang="en-GB"/>
          </a:p>
        </p:txBody>
      </p:sp>
    </p:spTree>
    <p:extLst>
      <p:ext uri="{BB962C8B-B14F-4D97-AF65-F5344CB8AC3E}">
        <p14:creationId xmlns:p14="http://schemas.microsoft.com/office/powerpoint/2010/main" val="27483909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buFont typeface="Symbol" panose="05050102010706020507" pitchFamily="18" charset="2"/>
              <a:buNone/>
            </a:pPr>
            <a:endParaRPr lang="en-GB" dirty="0"/>
          </a:p>
        </p:txBody>
      </p:sp>
      <p:sp>
        <p:nvSpPr>
          <p:cNvPr id="4" name="Slide Number Placeholder 3"/>
          <p:cNvSpPr>
            <a:spLocks noGrp="1"/>
          </p:cNvSpPr>
          <p:nvPr>
            <p:ph type="sldNum" sz="quarter" idx="5"/>
          </p:nvPr>
        </p:nvSpPr>
        <p:spPr/>
        <p:txBody>
          <a:bodyPr/>
          <a:lstStyle/>
          <a:p>
            <a:fld id="{BE246D96-4857-4302-9D2C-8DAFC4B74E65}" type="slidenum">
              <a:rPr lang="en-GB" smtClean="0"/>
              <a:t>51</a:t>
            </a:fld>
            <a:endParaRPr lang="en-GB"/>
          </a:p>
        </p:txBody>
      </p:sp>
    </p:spTree>
    <p:extLst>
      <p:ext uri="{BB962C8B-B14F-4D97-AF65-F5344CB8AC3E}">
        <p14:creationId xmlns:p14="http://schemas.microsoft.com/office/powerpoint/2010/main" val="12506893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buFont typeface="Symbol" panose="05050102010706020507" pitchFamily="18" charset="2"/>
              <a:buNone/>
            </a:pPr>
            <a:endParaRPr lang="en-GB" dirty="0"/>
          </a:p>
        </p:txBody>
      </p:sp>
      <p:sp>
        <p:nvSpPr>
          <p:cNvPr id="4" name="Slide Number Placeholder 3"/>
          <p:cNvSpPr>
            <a:spLocks noGrp="1"/>
          </p:cNvSpPr>
          <p:nvPr>
            <p:ph type="sldNum" sz="quarter" idx="5"/>
          </p:nvPr>
        </p:nvSpPr>
        <p:spPr/>
        <p:txBody>
          <a:bodyPr/>
          <a:lstStyle/>
          <a:p>
            <a:fld id="{BE246D96-4857-4302-9D2C-8DAFC4B74E65}" type="slidenum">
              <a:rPr lang="en-GB" smtClean="0"/>
              <a:t>52</a:t>
            </a:fld>
            <a:endParaRPr lang="en-GB"/>
          </a:p>
        </p:txBody>
      </p:sp>
    </p:spTree>
    <p:extLst>
      <p:ext uri="{BB962C8B-B14F-4D97-AF65-F5344CB8AC3E}">
        <p14:creationId xmlns:p14="http://schemas.microsoft.com/office/powerpoint/2010/main" val="3242350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E246D96-4857-4302-9D2C-8DAFC4B74E65}" type="slidenum">
              <a:rPr lang="en-GB" smtClean="0"/>
              <a:t>9</a:t>
            </a:fld>
            <a:endParaRPr lang="en-GB"/>
          </a:p>
        </p:txBody>
      </p:sp>
    </p:spTree>
    <p:extLst>
      <p:ext uri="{BB962C8B-B14F-4D97-AF65-F5344CB8AC3E}">
        <p14:creationId xmlns:p14="http://schemas.microsoft.com/office/powerpoint/2010/main" val="42356525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buFont typeface="Symbol" panose="05050102010706020507" pitchFamily="18" charset="2"/>
              <a:buNone/>
            </a:pPr>
            <a:endParaRPr lang="en-GB" dirty="0"/>
          </a:p>
        </p:txBody>
      </p:sp>
      <p:sp>
        <p:nvSpPr>
          <p:cNvPr id="4" name="Slide Number Placeholder 3"/>
          <p:cNvSpPr>
            <a:spLocks noGrp="1"/>
          </p:cNvSpPr>
          <p:nvPr>
            <p:ph type="sldNum" sz="quarter" idx="5"/>
          </p:nvPr>
        </p:nvSpPr>
        <p:spPr/>
        <p:txBody>
          <a:bodyPr/>
          <a:lstStyle/>
          <a:p>
            <a:fld id="{BE246D96-4857-4302-9D2C-8DAFC4B74E65}" type="slidenum">
              <a:rPr lang="en-GB" smtClean="0"/>
              <a:t>53</a:t>
            </a:fld>
            <a:endParaRPr lang="en-GB"/>
          </a:p>
        </p:txBody>
      </p:sp>
    </p:spTree>
    <p:extLst>
      <p:ext uri="{BB962C8B-B14F-4D97-AF65-F5344CB8AC3E}">
        <p14:creationId xmlns:p14="http://schemas.microsoft.com/office/powerpoint/2010/main" val="33412085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buFont typeface="Symbol" panose="05050102010706020507" pitchFamily="18" charset="2"/>
              <a:buNone/>
            </a:pPr>
            <a:endParaRPr lang="en-GB" dirty="0"/>
          </a:p>
        </p:txBody>
      </p:sp>
      <p:sp>
        <p:nvSpPr>
          <p:cNvPr id="4" name="Slide Number Placeholder 3"/>
          <p:cNvSpPr>
            <a:spLocks noGrp="1"/>
          </p:cNvSpPr>
          <p:nvPr>
            <p:ph type="sldNum" sz="quarter" idx="5"/>
          </p:nvPr>
        </p:nvSpPr>
        <p:spPr/>
        <p:txBody>
          <a:bodyPr/>
          <a:lstStyle/>
          <a:p>
            <a:fld id="{BE246D96-4857-4302-9D2C-8DAFC4B74E65}" type="slidenum">
              <a:rPr lang="en-GB" smtClean="0"/>
              <a:t>54</a:t>
            </a:fld>
            <a:endParaRPr lang="en-GB"/>
          </a:p>
        </p:txBody>
      </p:sp>
    </p:spTree>
    <p:extLst>
      <p:ext uri="{BB962C8B-B14F-4D97-AF65-F5344CB8AC3E}">
        <p14:creationId xmlns:p14="http://schemas.microsoft.com/office/powerpoint/2010/main" val="36923833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buFont typeface="Symbol" panose="05050102010706020507" pitchFamily="18" charset="2"/>
              <a:buNone/>
            </a:pPr>
            <a:endParaRPr lang="en-GB" dirty="0"/>
          </a:p>
        </p:txBody>
      </p:sp>
      <p:sp>
        <p:nvSpPr>
          <p:cNvPr id="4" name="Slide Number Placeholder 3"/>
          <p:cNvSpPr>
            <a:spLocks noGrp="1"/>
          </p:cNvSpPr>
          <p:nvPr>
            <p:ph type="sldNum" sz="quarter" idx="5"/>
          </p:nvPr>
        </p:nvSpPr>
        <p:spPr/>
        <p:txBody>
          <a:bodyPr/>
          <a:lstStyle/>
          <a:p>
            <a:fld id="{BE246D96-4857-4302-9D2C-8DAFC4B74E65}" type="slidenum">
              <a:rPr lang="en-GB" smtClean="0"/>
              <a:t>55</a:t>
            </a:fld>
            <a:endParaRPr lang="en-GB"/>
          </a:p>
        </p:txBody>
      </p:sp>
    </p:spTree>
    <p:extLst>
      <p:ext uri="{BB962C8B-B14F-4D97-AF65-F5344CB8AC3E}">
        <p14:creationId xmlns:p14="http://schemas.microsoft.com/office/powerpoint/2010/main" val="27201653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E246D96-4857-4302-9D2C-8DAFC4B74E65}" type="slidenum">
              <a:rPr lang="en-GB" smtClean="0"/>
              <a:t>56</a:t>
            </a:fld>
            <a:endParaRPr lang="en-GB"/>
          </a:p>
        </p:txBody>
      </p:sp>
    </p:spTree>
    <p:extLst>
      <p:ext uri="{BB962C8B-B14F-4D97-AF65-F5344CB8AC3E}">
        <p14:creationId xmlns:p14="http://schemas.microsoft.com/office/powerpoint/2010/main" val="2538411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Disease – Heart disease, liver disease, cancers, and stroke</a:t>
            </a:r>
            <a:endParaRPr lang="en-GB" dirty="0"/>
          </a:p>
        </p:txBody>
      </p:sp>
      <p:sp>
        <p:nvSpPr>
          <p:cNvPr id="4" name="Slide Number Placeholder 3"/>
          <p:cNvSpPr>
            <a:spLocks noGrp="1"/>
          </p:cNvSpPr>
          <p:nvPr>
            <p:ph type="sldNum" sz="quarter" idx="5"/>
          </p:nvPr>
        </p:nvSpPr>
        <p:spPr/>
        <p:txBody>
          <a:bodyPr/>
          <a:lstStyle/>
          <a:p>
            <a:fld id="{9B5C1370-9485-4C32-8495-E4C894671DB3}" type="slidenum">
              <a:rPr lang="en-GB" smtClean="0"/>
              <a:t>10</a:t>
            </a:fld>
            <a:endParaRPr lang="en-GB"/>
          </a:p>
        </p:txBody>
      </p:sp>
    </p:spTree>
    <p:extLst>
      <p:ext uri="{BB962C8B-B14F-4D97-AF65-F5344CB8AC3E}">
        <p14:creationId xmlns:p14="http://schemas.microsoft.com/office/powerpoint/2010/main" val="1756549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Definition</a:t>
            </a:r>
          </a:p>
        </p:txBody>
      </p:sp>
      <p:sp>
        <p:nvSpPr>
          <p:cNvPr id="4" name="Slide Number Placeholder 3"/>
          <p:cNvSpPr>
            <a:spLocks noGrp="1"/>
          </p:cNvSpPr>
          <p:nvPr>
            <p:ph type="sldNum" sz="quarter" idx="5"/>
          </p:nvPr>
        </p:nvSpPr>
        <p:spPr/>
        <p:txBody>
          <a:bodyPr/>
          <a:lstStyle/>
          <a:p>
            <a:fld id="{BE246D96-4857-4302-9D2C-8DAFC4B74E65}" type="slidenum">
              <a:rPr lang="en-GB" smtClean="0"/>
              <a:t>11</a:t>
            </a:fld>
            <a:endParaRPr lang="en-GB"/>
          </a:p>
        </p:txBody>
      </p:sp>
    </p:spTree>
    <p:extLst>
      <p:ext uri="{BB962C8B-B14F-4D97-AF65-F5344CB8AC3E}">
        <p14:creationId xmlns:p14="http://schemas.microsoft.com/office/powerpoint/2010/main" val="692640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Common prescribed drugs that tend to be misused can be opiate medication </a:t>
            </a:r>
            <a:r>
              <a:rPr lang="en-GB" dirty="0" err="1"/>
              <a:t>i.e</a:t>
            </a:r>
            <a:r>
              <a:rPr lang="en-GB" dirty="0"/>
              <a:t> Co </a:t>
            </a:r>
            <a:r>
              <a:rPr lang="en-GB" dirty="0" err="1"/>
              <a:t>Codamol</a:t>
            </a:r>
            <a:r>
              <a:rPr lang="en-GB" dirty="0"/>
              <a:t>, tramadol, codeine  etc.</a:t>
            </a:r>
          </a:p>
          <a:p>
            <a:endParaRPr lang="en-GB" dirty="0"/>
          </a:p>
          <a:p>
            <a:r>
              <a:rPr lang="en-GB" dirty="0"/>
              <a:t> Pregabalin, Gabapentin, Benzos i.e. Diazepam. </a:t>
            </a:r>
          </a:p>
          <a:p>
            <a:endParaRPr lang="en-GB" dirty="0"/>
          </a:p>
          <a:p>
            <a:r>
              <a:rPr lang="en-GB" dirty="0"/>
              <a:t>Inspire are seeing a lot of referrals for OTC medication that is being abused i.e. </a:t>
            </a:r>
            <a:r>
              <a:rPr lang="en-GB" b="0" i="0" dirty="0">
                <a:solidFill>
                  <a:srgbClr val="242424"/>
                </a:solidFill>
                <a:effectLst/>
                <a:latin typeface="-apple-system"/>
              </a:rPr>
              <a:t>Nurofen plus, Solpadine extra and Panadol ultra, the opiate is codeine phosphate in the plus, extra and ultra wording. Anything without Plus, extra or ultra does not contain opiate.</a:t>
            </a:r>
          </a:p>
          <a:p>
            <a:endParaRPr lang="en-GB" b="0" i="0" dirty="0">
              <a:solidFill>
                <a:srgbClr val="242424"/>
              </a:solidFill>
              <a:effectLst/>
              <a:latin typeface="-apple-system"/>
            </a:endParaRPr>
          </a:p>
          <a:p>
            <a:r>
              <a:rPr lang="en-GB" b="0" i="0" dirty="0">
                <a:solidFill>
                  <a:srgbClr val="242424"/>
                </a:solidFill>
                <a:effectLst/>
                <a:latin typeface="-apple-system"/>
              </a:rPr>
              <a:t>E.G lorry driver buys 2 boxes 16 tablets therefore is taking 32 tablets per day, having to go to different pharmacies and is opiate dependant and would experience withdrawals if he was to go without. We would in these case prescribe OST.</a:t>
            </a:r>
            <a:endParaRPr lang="en-GB" dirty="0"/>
          </a:p>
          <a:p>
            <a:endParaRPr lang="en-GB" dirty="0"/>
          </a:p>
          <a:p>
            <a:r>
              <a:rPr lang="en-GB" dirty="0"/>
              <a:t>Its common for people in addiction to sell their own to other service uses to abuse </a:t>
            </a:r>
          </a:p>
        </p:txBody>
      </p:sp>
      <p:sp>
        <p:nvSpPr>
          <p:cNvPr id="4" name="Slide Number Placeholder 3"/>
          <p:cNvSpPr>
            <a:spLocks noGrp="1"/>
          </p:cNvSpPr>
          <p:nvPr>
            <p:ph type="sldNum" sz="quarter" idx="5"/>
          </p:nvPr>
        </p:nvSpPr>
        <p:spPr/>
        <p:txBody>
          <a:bodyPr/>
          <a:lstStyle/>
          <a:p>
            <a:fld id="{BE246D96-4857-4302-9D2C-8DAFC4B74E65}" type="slidenum">
              <a:rPr lang="en-GB" smtClean="0"/>
              <a:t>12</a:t>
            </a:fld>
            <a:endParaRPr lang="en-GB"/>
          </a:p>
        </p:txBody>
      </p:sp>
    </p:spTree>
    <p:extLst>
      <p:ext uri="{BB962C8B-B14F-4D97-AF65-F5344CB8AC3E}">
        <p14:creationId xmlns:p14="http://schemas.microsoft.com/office/powerpoint/2010/main" val="190268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www.thedrugswheel.com</a:t>
            </a:r>
          </a:p>
        </p:txBody>
      </p:sp>
      <p:sp>
        <p:nvSpPr>
          <p:cNvPr id="4" name="Slide Number Placeholder 3"/>
          <p:cNvSpPr>
            <a:spLocks noGrp="1"/>
          </p:cNvSpPr>
          <p:nvPr>
            <p:ph type="sldNum" sz="quarter" idx="5"/>
          </p:nvPr>
        </p:nvSpPr>
        <p:spPr/>
        <p:txBody>
          <a:bodyPr/>
          <a:lstStyle/>
          <a:p>
            <a:fld id="{BE246D96-4857-4302-9D2C-8DAFC4B74E65}" type="slidenum">
              <a:rPr lang="en-GB" smtClean="0"/>
              <a:t>15</a:t>
            </a:fld>
            <a:endParaRPr lang="en-GB"/>
          </a:p>
        </p:txBody>
      </p:sp>
    </p:spTree>
    <p:extLst>
      <p:ext uri="{BB962C8B-B14F-4D97-AF65-F5344CB8AC3E}">
        <p14:creationId xmlns:p14="http://schemas.microsoft.com/office/powerpoint/2010/main" val="2936430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5F153-6FBA-CA89-6C5C-03B419D4C1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E70F8F-76B2-E7B3-8F6C-AAAEB24456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72F668-A9D8-CEA6-E30E-A7363F25E58B}"/>
              </a:ext>
            </a:extLst>
          </p:cNvPr>
          <p:cNvSpPr>
            <a:spLocks noGrp="1"/>
          </p:cNvSpPr>
          <p:nvPr>
            <p:ph type="body" idx="1"/>
          </p:nvPr>
        </p:nvSpPr>
        <p:spPr/>
        <p:txBody>
          <a:bodyPr/>
          <a:lstStyle/>
          <a:p>
            <a:r>
              <a:rPr lang="en-GB" b="0" i="0" dirty="0">
                <a:solidFill>
                  <a:srgbClr val="262626"/>
                </a:solidFill>
                <a:effectLst/>
                <a:latin typeface="GT-Walsheim"/>
              </a:rPr>
              <a:t>Alcohol &amp; Drug Foundation</a:t>
            </a:r>
          </a:p>
          <a:p>
            <a:r>
              <a:rPr lang="en-GB" b="0" i="0" dirty="0">
                <a:solidFill>
                  <a:srgbClr val="262626"/>
                </a:solidFill>
                <a:effectLst/>
                <a:latin typeface="GT-Walsheim"/>
              </a:rPr>
              <a:t>Stimulants are a class of drugs that speed up messages travelling between the brain and body. They can make a person feel more awake, alert, confident or energetic.</a:t>
            </a:r>
          </a:p>
          <a:p>
            <a:r>
              <a:rPr lang="en-GB" b="0" i="0" dirty="0">
                <a:solidFill>
                  <a:srgbClr val="262626"/>
                </a:solidFill>
                <a:effectLst/>
                <a:latin typeface="GT-Walsheim"/>
              </a:rPr>
              <a:t>Uppers, pep pills, speed</a:t>
            </a:r>
            <a:endParaRPr lang="en-GB" dirty="0"/>
          </a:p>
        </p:txBody>
      </p:sp>
      <p:sp>
        <p:nvSpPr>
          <p:cNvPr id="4" name="Slide Number Placeholder 3">
            <a:extLst>
              <a:ext uri="{FF2B5EF4-FFF2-40B4-BE49-F238E27FC236}">
                <a16:creationId xmlns:a16="http://schemas.microsoft.com/office/drawing/2014/main" id="{1F26CA71-D11B-14F7-A69B-AA3ECAFDE2B2}"/>
              </a:ext>
            </a:extLst>
          </p:cNvPr>
          <p:cNvSpPr>
            <a:spLocks noGrp="1"/>
          </p:cNvSpPr>
          <p:nvPr>
            <p:ph type="sldNum" sz="quarter" idx="5"/>
          </p:nvPr>
        </p:nvSpPr>
        <p:spPr/>
        <p:txBody>
          <a:bodyPr/>
          <a:lstStyle/>
          <a:p>
            <a:fld id="{BE246D96-4857-4302-9D2C-8DAFC4B74E65}" type="slidenum">
              <a:rPr lang="en-GB" smtClean="0"/>
              <a:t>16</a:t>
            </a:fld>
            <a:endParaRPr lang="en-GB"/>
          </a:p>
        </p:txBody>
      </p:sp>
    </p:spTree>
    <p:extLst>
      <p:ext uri="{BB962C8B-B14F-4D97-AF65-F5344CB8AC3E}">
        <p14:creationId xmlns:p14="http://schemas.microsoft.com/office/powerpoint/2010/main" val="2446471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9ED2C-23B9-4A37-8F7E-85B13B9CBB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4FF459F-ABD6-402D-A5DD-C6ABF9EDC4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A4ECAED-52DE-478D-8A9B-C1808EFB5244}"/>
              </a:ext>
            </a:extLst>
          </p:cNvPr>
          <p:cNvSpPr>
            <a:spLocks noGrp="1"/>
          </p:cNvSpPr>
          <p:nvPr>
            <p:ph type="dt" sz="half" idx="10"/>
          </p:nvPr>
        </p:nvSpPr>
        <p:spPr/>
        <p:txBody>
          <a:bodyPr/>
          <a:lstStyle/>
          <a:p>
            <a:fld id="{76EC2281-8FE1-4CE9-B5E0-A3C108BB7663}" type="datetimeFigureOut">
              <a:rPr lang="en-GB" smtClean="0"/>
              <a:t>13/08/2025</a:t>
            </a:fld>
            <a:endParaRPr lang="en-GB"/>
          </a:p>
        </p:txBody>
      </p:sp>
      <p:sp>
        <p:nvSpPr>
          <p:cNvPr id="5" name="Footer Placeholder 4">
            <a:extLst>
              <a:ext uri="{FF2B5EF4-FFF2-40B4-BE49-F238E27FC236}">
                <a16:creationId xmlns:a16="http://schemas.microsoft.com/office/drawing/2014/main" id="{B8718BC8-8C2F-4EF4-950C-9E6674CB8C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9F25E7-8EE3-410C-B804-8AE52E626BDB}"/>
              </a:ext>
            </a:extLst>
          </p:cNvPr>
          <p:cNvSpPr>
            <a:spLocks noGrp="1"/>
          </p:cNvSpPr>
          <p:nvPr>
            <p:ph type="sldNum" sz="quarter" idx="12"/>
          </p:nvPr>
        </p:nvSpPr>
        <p:spPr/>
        <p:txBody>
          <a:bodyPr/>
          <a:lstStyle/>
          <a:p>
            <a:fld id="{97E01602-655D-4558-8BAF-1DD34EA95615}" type="slidenum">
              <a:rPr lang="en-GB" smtClean="0"/>
              <a:t>‹#›</a:t>
            </a:fld>
            <a:endParaRPr lang="en-GB"/>
          </a:p>
        </p:txBody>
      </p:sp>
    </p:spTree>
    <p:extLst>
      <p:ext uri="{BB962C8B-B14F-4D97-AF65-F5344CB8AC3E}">
        <p14:creationId xmlns:p14="http://schemas.microsoft.com/office/powerpoint/2010/main" val="3722219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E5645-799F-41F8-8594-BDC1B565759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D61CFC3-9CF2-445A-9BB1-0F68A478C0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D549FA-9F65-4912-9322-7DC7E2BFA01A}"/>
              </a:ext>
            </a:extLst>
          </p:cNvPr>
          <p:cNvSpPr>
            <a:spLocks noGrp="1"/>
          </p:cNvSpPr>
          <p:nvPr>
            <p:ph type="dt" sz="half" idx="10"/>
          </p:nvPr>
        </p:nvSpPr>
        <p:spPr/>
        <p:txBody>
          <a:bodyPr/>
          <a:lstStyle/>
          <a:p>
            <a:fld id="{76EC2281-8FE1-4CE9-B5E0-A3C108BB7663}" type="datetimeFigureOut">
              <a:rPr lang="en-GB" smtClean="0"/>
              <a:t>13/08/2025</a:t>
            </a:fld>
            <a:endParaRPr lang="en-GB"/>
          </a:p>
        </p:txBody>
      </p:sp>
      <p:sp>
        <p:nvSpPr>
          <p:cNvPr id="5" name="Footer Placeholder 4">
            <a:extLst>
              <a:ext uri="{FF2B5EF4-FFF2-40B4-BE49-F238E27FC236}">
                <a16:creationId xmlns:a16="http://schemas.microsoft.com/office/drawing/2014/main" id="{41A4A2BE-F47B-4354-93FE-BC236D32A7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1FC700F-D6DB-4277-A838-D23DAEFA377F}"/>
              </a:ext>
            </a:extLst>
          </p:cNvPr>
          <p:cNvSpPr>
            <a:spLocks noGrp="1"/>
          </p:cNvSpPr>
          <p:nvPr>
            <p:ph type="sldNum" sz="quarter" idx="12"/>
          </p:nvPr>
        </p:nvSpPr>
        <p:spPr/>
        <p:txBody>
          <a:bodyPr/>
          <a:lstStyle/>
          <a:p>
            <a:fld id="{97E01602-655D-4558-8BAF-1DD34EA95615}" type="slidenum">
              <a:rPr lang="en-GB" smtClean="0"/>
              <a:t>‹#›</a:t>
            </a:fld>
            <a:endParaRPr lang="en-GB"/>
          </a:p>
        </p:txBody>
      </p:sp>
    </p:spTree>
    <p:extLst>
      <p:ext uri="{BB962C8B-B14F-4D97-AF65-F5344CB8AC3E}">
        <p14:creationId xmlns:p14="http://schemas.microsoft.com/office/powerpoint/2010/main" val="4288926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9345A4-3BA9-4663-8FE8-FD237130F4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1FBA4DE-FDB0-4EE4-9CC7-FD840585F2D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9F00BD5-E90B-4472-B16C-85060413C5B1}"/>
              </a:ext>
            </a:extLst>
          </p:cNvPr>
          <p:cNvSpPr>
            <a:spLocks noGrp="1"/>
          </p:cNvSpPr>
          <p:nvPr>
            <p:ph type="dt" sz="half" idx="10"/>
          </p:nvPr>
        </p:nvSpPr>
        <p:spPr/>
        <p:txBody>
          <a:bodyPr/>
          <a:lstStyle/>
          <a:p>
            <a:fld id="{76EC2281-8FE1-4CE9-B5E0-A3C108BB7663}" type="datetimeFigureOut">
              <a:rPr lang="en-GB" smtClean="0"/>
              <a:t>13/08/2025</a:t>
            </a:fld>
            <a:endParaRPr lang="en-GB"/>
          </a:p>
        </p:txBody>
      </p:sp>
      <p:sp>
        <p:nvSpPr>
          <p:cNvPr id="5" name="Footer Placeholder 4">
            <a:extLst>
              <a:ext uri="{FF2B5EF4-FFF2-40B4-BE49-F238E27FC236}">
                <a16:creationId xmlns:a16="http://schemas.microsoft.com/office/drawing/2014/main" id="{DBDE271F-3AF5-46EA-ABDD-E97E1BB5D7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F7A5689-3FE6-4304-8006-D8A1D4326510}"/>
              </a:ext>
            </a:extLst>
          </p:cNvPr>
          <p:cNvSpPr>
            <a:spLocks noGrp="1"/>
          </p:cNvSpPr>
          <p:nvPr>
            <p:ph type="sldNum" sz="quarter" idx="12"/>
          </p:nvPr>
        </p:nvSpPr>
        <p:spPr/>
        <p:txBody>
          <a:bodyPr/>
          <a:lstStyle/>
          <a:p>
            <a:fld id="{97E01602-655D-4558-8BAF-1DD34EA95615}" type="slidenum">
              <a:rPr lang="en-GB" smtClean="0"/>
              <a:t>‹#›</a:t>
            </a:fld>
            <a:endParaRPr lang="en-GB"/>
          </a:p>
        </p:txBody>
      </p:sp>
    </p:spTree>
    <p:extLst>
      <p:ext uri="{BB962C8B-B14F-4D97-AF65-F5344CB8AC3E}">
        <p14:creationId xmlns:p14="http://schemas.microsoft.com/office/powerpoint/2010/main" val="4156009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D8026-CA3B-4F6F-9050-8AF4374D244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5031687-B678-400C-975A-773791D6A9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06E252-68CB-4C70-87B4-FD97EE85D7FD}"/>
              </a:ext>
            </a:extLst>
          </p:cNvPr>
          <p:cNvSpPr>
            <a:spLocks noGrp="1"/>
          </p:cNvSpPr>
          <p:nvPr>
            <p:ph type="dt" sz="half" idx="10"/>
          </p:nvPr>
        </p:nvSpPr>
        <p:spPr/>
        <p:txBody>
          <a:bodyPr/>
          <a:lstStyle/>
          <a:p>
            <a:fld id="{76EC2281-8FE1-4CE9-B5E0-A3C108BB7663}" type="datetimeFigureOut">
              <a:rPr lang="en-GB" smtClean="0"/>
              <a:t>13/08/2025</a:t>
            </a:fld>
            <a:endParaRPr lang="en-GB"/>
          </a:p>
        </p:txBody>
      </p:sp>
      <p:sp>
        <p:nvSpPr>
          <p:cNvPr id="5" name="Footer Placeholder 4">
            <a:extLst>
              <a:ext uri="{FF2B5EF4-FFF2-40B4-BE49-F238E27FC236}">
                <a16:creationId xmlns:a16="http://schemas.microsoft.com/office/drawing/2014/main" id="{37BC8449-D351-4880-9C4C-911B5FF5A2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54B635-1219-4EA0-BB97-F9BA74E3B171}"/>
              </a:ext>
            </a:extLst>
          </p:cNvPr>
          <p:cNvSpPr>
            <a:spLocks noGrp="1"/>
          </p:cNvSpPr>
          <p:nvPr>
            <p:ph type="sldNum" sz="quarter" idx="12"/>
          </p:nvPr>
        </p:nvSpPr>
        <p:spPr/>
        <p:txBody>
          <a:bodyPr/>
          <a:lstStyle/>
          <a:p>
            <a:fld id="{97E01602-655D-4558-8BAF-1DD34EA95615}" type="slidenum">
              <a:rPr lang="en-GB" smtClean="0"/>
              <a:t>‹#›</a:t>
            </a:fld>
            <a:endParaRPr lang="en-GB"/>
          </a:p>
        </p:txBody>
      </p:sp>
    </p:spTree>
    <p:extLst>
      <p:ext uri="{BB962C8B-B14F-4D97-AF65-F5344CB8AC3E}">
        <p14:creationId xmlns:p14="http://schemas.microsoft.com/office/powerpoint/2010/main" val="2498390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CCF3B-DCDE-479C-8A17-B39C84D2E2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7BBAD85-E25A-48DE-B518-2546634267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66C5168-9549-44F6-9D82-32FDF9DEB97A}"/>
              </a:ext>
            </a:extLst>
          </p:cNvPr>
          <p:cNvSpPr>
            <a:spLocks noGrp="1"/>
          </p:cNvSpPr>
          <p:nvPr>
            <p:ph type="dt" sz="half" idx="10"/>
          </p:nvPr>
        </p:nvSpPr>
        <p:spPr/>
        <p:txBody>
          <a:bodyPr/>
          <a:lstStyle/>
          <a:p>
            <a:fld id="{76EC2281-8FE1-4CE9-B5E0-A3C108BB7663}" type="datetimeFigureOut">
              <a:rPr lang="en-GB" smtClean="0"/>
              <a:t>13/08/2025</a:t>
            </a:fld>
            <a:endParaRPr lang="en-GB"/>
          </a:p>
        </p:txBody>
      </p:sp>
      <p:sp>
        <p:nvSpPr>
          <p:cNvPr id="5" name="Footer Placeholder 4">
            <a:extLst>
              <a:ext uri="{FF2B5EF4-FFF2-40B4-BE49-F238E27FC236}">
                <a16:creationId xmlns:a16="http://schemas.microsoft.com/office/drawing/2014/main" id="{2951A31A-6679-42C7-A31C-0D4F688D94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BA03B7-8609-4DD0-852F-18B9EED4E229}"/>
              </a:ext>
            </a:extLst>
          </p:cNvPr>
          <p:cNvSpPr>
            <a:spLocks noGrp="1"/>
          </p:cNvSpPr>
          <p:nvPr>
            <p:ph type="sldNum" sz="quarter" idx="12"/>
          </p:nvPr>
        </p:nvSpPr>
        <p:spPr/>
        <p:txBody>
          <a:bodyPr/>
          <a:lstStyle/>
          <a:p>
            <a:fld id="{97E01602-655D-4558-8BAF-1DD34EA95615}" type="slidenum">
              <a:rPr lang="en-GB" smtClean="0"/>
              <a:t>‹#›</a:t>
            </a:fld>
            <a:endParaRPr lang="en-GB"/>
          </a:p>
        </p:txBody>
      </p:sp>
    </p:spTree>
    <p:extLst>
      <p:ext uri="{BB962C8B-B14F-4D97-AF65-F5344CB8AC3E}">
        <p14:creationId xmlns:p14="http://schemas.microsoft.com/office/powerpoint/2010/main" val="4058302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C4102-D62A-4BC2-BB78-47F8284E7D0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62998D0-D807-43EE-8AD1-45456B2CC32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94E0A59-737D-46A4-B4E6-A21126FDBF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2292CEC-8409-41FC-87CE-C32A7AC5E8B6}"/>
              </a:ext>
            </a:extLst>
          </p:cNvPr>
          <p:cNvSpPr>
            <a:spLocks noGrp="1"/>
          </p:cNvSpPr>
          <p:nvPr>
            <p:ph type="dt" sz="half" idx="10"/>
          </p:nvPr>
        </p:nvSpPr>
        <p:spPr/>
        <p:txBody>
          <a:bodyPr/>
          <a:lstStyle/>
          <a:p>
            <a:fld id="{76EC2281-8FE1-4CE9-B5E0-A3C108BB7663}" type="datetimeFigureOut">
              <a:rPr lang="en-GB" smtClean="0"/>
              <a:t>13/08/2025</a:t>
            </a:fld>
            <a:endParaRPr lang="en-GB"/>
          </a:p>
        </p:txBody>
      </p:sp>
      <p:sp>
        <p:nvSpPr>
          <p:cNvPr id="6" name="Footer Placeholder 5">
            <a:extLst>
              <a:ext uri="{FF2B5EF4-FFF2-40B4-BE49-F238E27FC236}">
                <a16:creationId xmlns:a16="http://schemas.microsoft.com/office/drawing/2014/main" id="{CB46F003-98D6-4861-B59C-736698F3B14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31CCD7C-0C95-4127-A024-62F8E42CAF42}"/>
              </a:ext>
            </a:extLst>
          </p:cNvPr>
          <p:cNvSpPr>
            <a:spLocks noGrp="1"/>
          </p:cNvSpPr>
          <p:nvPr>
            <p:ph type="sldNum" sz="quarter" idx="12"/>
          </p:nvPr>
        </p:nvSpPr>
        <p:spPr/>
        <p:txBody>
          <a:bodyPr/>
          <a:lstStyle/>
          <a:p>
            <a:fld id="{97E01602-655D-4558-8BAF-1DD34EA95615}" type="slidenum">
              <a:rPr lang="en-GB" smtClean="0"/>
              <a:t>‹#›</a:t>
            </a:fld>
            <a:endParaRPr lang="en-GB"/>
          </a:p>
        </p:txBody>
      </p:sp>
    </p:spTree>
    <p:extLst>
      <p:ext uri="{BB962C8B-B14F-4D97-AF65-F5344CB8AC3E}">
        <p14:creationId xmlns:p14="http://schemas.microsoft.com/office/powerpoint/2010/main" val="905101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EC160-6EC1-413F-86A6-EBA6D8CCC53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6071801-A5CA-4EFA-9A62-7A4514130C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F0C98B-3052-45DA-AA99-FA96B81A756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D25A2DA-C3C8-4C8E-8D6C-0D5769F415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920343-39C1-450E-8040-59E01A161E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B868FB6-DC4A-4ECD-A452-F90EC84F1C63}"/>
              </a:ext>
            </a:extLst>
          </p:cNvPr>
          <p:cNvSpPr>
            <a:spLocks noGrp="1"/>
          </p:cNvSpPr>
          <p:nvPr>
            <p:ph type="dt" sz="half" idx="10"/>
          </p:nvPr>
        </p:nvSpPr>
        <p:spPr/>
        <p:txBody>
          <a:bodyPr/>
          <a:lstStyle/>
          <a:p>
            <a:fld id="{76EC2281-8FE1-4CE9-B5E0-A3C108BB7663}" type="datetimeFigureOut">
              <a:rPr lang="en-GB" smtClean="0"/>
              <a:t>13/08/2025</a:t>
            </a:fld>
            <a:endParaRPr lang="en-GB"/>
          </a:p>
        </p:txBody>
      </p:sp>
      <p:sp>
        <p:nvSpPr>
          <p:cNvPr id="8" name="Footer Placeholder 7">
            <a:extLst>
              <a:ext uri="{FF2B5EF4-FFF2-40B4-BE49-F238E27FC236}">
                <a16:creationId xmlns:a16="http://schemas.microsoft.com/office/drawing/2014/main" id="{D14DDE04-17B5-44B1-A191-D2546C6C52D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EE17024-C2FD-4B10-9E1E-984551FC3973}"/>
              </a:ext>
            </a:extLst>
          </p:cNvPr>
          <p:cNvSpPr>
            <a:spLocks noGrp="1"/>
          </p:cNvSpPr>
          <p:nvPr>
            <p:ph type="sldNum" sz="quarter" idx="12"/>
          </p:nvPr>
        </p:nvSpPr>
        <p:spPr/>
        <p:txBody>
          <a:bodyPr/>
          <a:lstStyle/>
          <a:p>
            <a:fld id="{97E01602-655D-4558-8BAF-1DD34EA95615}" type="slidenum">
              <a:rPr lang="en-GB" smtClean="0"/>
              <a:t>‹#›</a:t>
            </a:fld>
            <a:endParaRPr lang="en-GB"/>
          </a:p>
        </p:txBody>
      </p:sp>
    </p:spTree>
    <p:extLst>
      <p:ext uri="{BB962C8B-B14F-4D97-AF65-F5344CB8AC3E}">
        <p14:creationId xmlns:p14="http://schemas.microsoft.com/office/powerpoint/2010/main" val="1570633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495E1-6EF9-4850-A840-DBADD1D5008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26AE19B-6F78-4018-BC3B-9E0DAF18787E}"/>
              </a:ext>
            </a:extLst>
          </p:cNvPr>
          <p:cNvSpPr>
            <a:spLocks noGrp="1"/>
          </p:cNvSpPr>
          <p:nvPr>
            <p:ph type="dt" sz="half" idx="10"/>
          </p:nvPr>
        </p:nvSpPr>
        <p:spPr/>
        <p:txBody>
          <a:bodyPr/>
          <a:lstStyle/>
          <a:p>
            <a:fld id="{76EC2281-8FE1-4CE9-B5E0-A3C108BB7663}" type="datetimeFigureOut">
              <a:rPr lang="en-GB" smtClean="0"/>
              <a:t>13/08/2025</a:t>
            </a:fld>
            <a:endParaRPr lang="en-GB"/>
          </a:p>
        </p:txBody>
      </p:sp>
      <p:sp>
        <p:nvSpPr>
          <p:cNvPr id="4" name="Footer Placeholder 3">
            <a:extLst>
              <a:ext uri="{FF2B5EF4-FFF2-40B4-BE49-F238E27FC236}">
                <a16:creationId xmlns:a16="http://schemas.microsoft.com/office/drawing/2014/main" id="{1DFE0F03-E377-4460-B8D1-837007CA718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28A4405-26EA-47AB-992C-6C367220E589}"/>
              </a:ext>
            </a:extLst>
          </p:cNvPr>
          <p:cNvSpPr>
            <a:spLocks noGrp="1"/>
          </p:cNvSpPr>
          <p:nvPr>
            <p:ph type="sldNum" sz="quarter" idx="12"/>
          </p:nvPr>
        </p:nvSpPr>
        <p:spPr/>
        <p:txBody>
          <a:bodyPr/>
          <a:lstStyle/>
          <a:p>
            <a:fld id="{97E01602-655D-4558-8BAF-1DD34EA95615}" type="slidenum">
              <a:rPr lang="en-GB" smtClean="0"/>
              <a:t>‹#›</a:t>
            </a:fld>
            <a:endParaRPr lang="en-GB"/>
          </a:p>
        </p:txBody>
      </p:sp>
    </p:spTree>
    <p:extLst>
      <p:ext uri="{BB962C8B-B14F-4D97-AF65-F5344CB8AC3E}">
        <p14:creationId xmlns:p14="http://schemas.microsoft.com/office/powerpoint/2010/main" val="2050540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768B2A-D603-4D92-A7E3-838AC7679606}"/>
              </a:ext>
            </a:extLst>
          </p:cNvPr>
          <p:cNvSpPr>
            <a:spLocks noGrp="1"/>
          </p:cNvSpPr>
          <p:nvPr>
            <p:ph type="dt" sz="half" idx="10"/>
          </p:nvPr>
        </p:nvSpPr>
        <p:spPr/>
        <p:txBody>
          <a:bodyPr/>
          <a:lstStyle/>
          <a:p>
            <a:fld id="{76EC2281-8FE1-4CE9-B5E0-A3C108BB7663}" type="datetimeFigureOut">
              <a:rPr lang="en-GB" smtClean="0"/>
              <a:t>13/08/2025</a:t>
            </a:fld>
            <a:endParaRPr lang="en-GB"/>
          </a:p>
        </p:txBody>
      </p:sp>
      <p:sp>
        <p:nvSpPr>
          <p:cNvPr id="3" name="Footer Placeholder 2">
            <a:extLst>
              <a:ext uri="{FF2B5EF4-FFF2-40B4-BE49-F238E27FC236}">
                <a16:creationId xmlns:a16="http://schemas.microsoft.com/office/drawing/2014/main" id="{CDBC2DC5-9502-40B0-B50A-92E862F9B40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67626F3-00CD-43F5-B8DA-A48EDB4C74BA}"/>
              </a:ext>
            </a:extLst>
          </p:cNvPr>
          <p:cNvSpPr>
            <a:spLocks noGrp="1"/>
          </p:cNvSpPr>
          <p:nvPr>
            <p:ph type="sldNum" sz="quarter" idx="12"/>
          </p:nvPr>
        </p:nvSpPr>
        <p:spPr/>
        <p:txBody>
          <a:bodyPr/>
          <a:lstStyle/>
          <a:p>
            <a:fld id="{97E01602-655D-4558-8BAF-1DD34EA95615}" type="slidenum">
              <a:rPr lang="en-GB" smtClean="0"/>
              <a:t>‹#›</a:t>
            </a:fld>
            <a:endParaRPr lang="en-GB"/>
          </a:p>
        </p:txBody>
      </p:sp>
    </p:spTree>
    <p:extLst>
      <p:ext uri="{BB962C8B-B14F-4D97-AF65-F5344CB8AC3E}">
        <p14:creationId xmlns:p14="http://schemas.microsoft.com/office/powerpoint/2010/main" val="1360894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5567C-83E1-46F8-8234-C4F7E853A6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F2DB798-4CA4-4949-93A6-5DC87EC4EF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9DA0140-257F-443F-A8A7-DF9933B47F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35A967-0BA2-4CA1-8A78-4A9E32744A26}"/>
              </a:ext>
            </a:extLst>
          </p:cNvPr>
          <p:cNvSpPr>
            <a:spLocks noGrp="1"/>
          </p:cNvSpPr>
          <p:nvPr>
            <p:ph type="dt" sz="half" idx="10"/>
          </p:nvPr>
        </p:nvSpPr>
        <p:spPr/>
        <p:txBody>
          <a:bodyPr/>
          <a:lstStyle/>
          <a:p>
            <a:fld id="{76EC2281-8FE1-4CE9-B5E0-A3C108BB7663}" type="datetimeFigureOut">
              <a:rPr lang="en-GB" smtClean="0"/>
              <a:t>13/08/2025</a:t>
            </a:fld>
            <a:endParaRPr lang="en-GB"/>
          </a:p>
        </p:txBody>
      </p:sp>
      <p:sp>
        <p:nvSpPr>
          <p:cNvPr id="6" name="Footer Placeholder 5">
            <a:extLst>
              <a:ext uri="{FF2B5EF4-FFF2-40B4-BE49-F238E27FC236}">
                <a16:creationId xmlns:a16="http://schemas.microsoft.com/office/drawing/2014/main" id="{0EA017DE-1758-48D9-AE4A-7C5CBC7D3A3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5EAEA3A-3707-4F8B-911C-21FFDFCB7EEC}"/>
              </a:ext>
            </a:extLst>
          </p:cNvPr>
          <p:cNvSpPr>
            <a:spLocks noGrp="1"/>
          </p:cNvSpPr>
          <p:nvPr>
            <p:ph type="sldNum" sz="quarter" idx="12"/>
          </p:nvPr>
        </p:nvSpPr>
        <p:spPr/>
        <p:txBody>
          <a:bodyPr/>
          <a:lstStyle/>
          <a:p>
            <a:fld id="{97E01602-655D-4558-8BAF-1DD34EA95615}" type="slidenum">
              <a:rPr lang="en-GB" smtClean="0"/>
              <a:t>‹#›</a:t>
            </a:fld>
            <a:endParaRPr lang="en-GB"/>
          </a:p>
        </p:txBody>
      </p:sp>
    </p:spTree>
    <p:extLst>
      <p:ext uri="{BB962C8B-B14F-4D97-AF65-F5344CB8AC3E}">
        <p14:creationId xmlns:p14="http://schemas.microsoft.com/office/powerpoint/2010/main" val="1184425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F39D3-8AF5-4E66-AA6D-CE2167BA6F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7C9AFBE-FD20-4A12-9131-C4563DA6FF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80F03EF-9B72-4A1B-9DD8-FBD257D3BE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CE10E8-8445-4AF1-8824-D9B7C7B118FD}"/>
              </a:ext>
            </a:extLst>
          </p:cNvPr>
          <p:cNvSpPr>
            <a:spLocks noGrp="1"/>
          </p:cNvSpPr>
          <p:nvPr>
            <p:ph type="dt" sz="half" idx="10"/>
          </p:nvPr>
        </p:nvSpPr>
        <p:spPr/>
        <p:txBody>
          <a:bodyPr/>
          <a:lstStyle/>
          <a:p>
            <a:fld id="{76EC2281-8FE1-4CE9-B5E0-A3C108BB7663}" type="datetimeFigureOut">
              <a:rPr lang="en-GB" smtClean="0"/>
              <a:t>13/08/2025</a:t>
            </a:fld>
            <a:endParaRPr lang="en-GB"/>
          </a:p>
        </p:txBody>
      </p:sp>
      <p:sp>
        <p:nvSpPr>
          <p:cNvPr id="6" name="Footer Placeholder 5">
            <a:extLst>
              <a:ext uri="{FF2B5EF4-FFF2-40B4-BE49-F238E27FC236}">
                <a16:creationId xmlns:a16="http://schemas.microsoft.com/office/drawing/2014/main" id="{42BA349B-C213-4D51-BC20-B2864A438C2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49209A9-831E-4976-A1D0-C39C0D7AFC20}"/>
              </a:ext>
            </a:extLst>
          </p:cNvPr>
          <p:cNvSpPr>
            <a:spLocks noGrp="1"/>
          </p:cNvSpPr>
          <p:nvPr>
            <p:ph type="sldNum" sz="quarter" idx="12"/>
          </p:nvPr>
        </p:nvSpPr>
        <p:spPr/>
        <p:txBody>
          <a:bodyPr/>
          <a:lstStyle/>
          <a:p>
            <a:fld id="{97E01602-655D-4558-8BAF-1DD34EA95615}" type="slidenum">
              <a:rPr lang="en-GB" smtClean="0"/>
              <a:t>‹#›</a:t>
            </a:fld>
            <a:endParaRPr lang="en-GB"/>
          </a:p>
        </p:txBody>
      </p:sp>
    </p:spTree>
    <p:extLst>
      <p:ext uri="{BB962C8B-B14F-4D97-AF65-F5344CB8AC3E}">
        <p14:creationId xmlns:p14="http://schemas.microsoft.com/office/powerpoint/2010/main" val="720109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3CA057-D545-49CF-BD8A-C653D35470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02D9967-FAC9-4587-921C-66429108CD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055EEF-4588-4C4B-9B96-BC7E92B8BB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EC2281-8FE1-4CE9-B5E0-A3C108BB7663}" type="datetimeFigureOut">
              <a:rPr lang="en-GB" smtClean="0"/>
              <a:t>13/08/2025</a:t>
            </a:fld>
            <a:endParaRPr lang="en-GB"/>
          </a:p>
        </p:txBody>
      </p:sp>
      <p:sp>
        <p:nvSpPr>
          <p:cNvPr id="5" name="Footer Placeholder 4">
            <a:extLst>
              <a:ext uri="{FF2B5EF4-FFF2-40B4-BE49-F238E27FC236}">
                <a16:creationId xmlns:a16="http://schemas.microsoft.com/office/drawing/2014/main" id="{BB5D9437-B1B1-433A-86F6-C98E2AE950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0183210-307C-4A48-AF7B-902E313B19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E01602-655D-4558-8BAF-1DD34EA95615}" type="slidenum">
              <a:rPr lang="en-GB" smtClean="0"/>
              <a:t>‹#›</a:t>
            </a:fld>
            <a:endParaRPr lang="en-GB"/>
          </a:p>
        </p:txBody>
      </p:sp>
    </p:spTree>
    <p:extLst>
      <p:ext uri="{BB962C8B-B14F-4D97-AF65-F5344CB8AC3E}">
        <p14:creationId xmlns:p14="http://schemas.microsoft.com/office/powerpoint/2010/main" val="24024797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2.pn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3.svg"/><Relationship Id="rId9"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8.sv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5" Type="http://schemas.openxmlformats.org/officeDocument/2006/relationships/image" Target="../media/image1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ideo" Target="https://www.youtube.com/embed/b1gInB0y-kU?feature=oembed" TargetMode="External"/><Relationship Id="rId4" Type="http://schemas.openxmlformats.org/officeDocument/2006/relationships/image" Target="../media/image41.jpe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46.jpeg"/></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3.xml"/><Relationship Id="rId1" Type="http://schemas.openxmlformats.org/officeDocument/2006/relationships/slideLayout" Target="../slideLayouts/slideLayout9.xml"/><Relationship Id="rId5" Type="http://schemas.openxmlformats.org/officeDocument/2006/relationships/image" Target="../media/image56.jpeg"/><Relationship Id="rId4" Type="http://schemas.openxmlformats.org/officeDocument/2006/relationships/image" Target="../media/image55.jpeg"/></Relationships>
</file>

<file path=ppt/slides/_rels/slide4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4.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4.xml"/><Relationship Id="rId1" Type="http://schemas.openxmlformats.org/officeDocument/2006/relationships/slideLayout" Target="../slideLayouts/slideLayout9.xml"/><Relationship Id="rId4" Type="http://schemas.openxmlformats.org/officeDocument/2006/relationships/image" Target="../media/image58.jpeg"/></Relationships>
</file>

<file path=ppt/slides/_rels/slide4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video" Target="https://www.youtube.com/embed/zd9g1C8YNzQ?feature=oembed" TargetMode="External"/><Relationship Id="rId4" Type="http://schemas.openxmlformats.org/officeDocument/2006/relationships/image" Target="../media/image59.jpeg"/></Relationships>
</file>

<file path=ppt/slides/_rels/slide4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slideLayout" Target="../slideLayouts/slideLayout2.xml"/><Relationship Id="rId1" Type="http://schemas.openxmlformats.org/officeDocument/2006/relationships/video" Target="https://www.youtube.com/embed/JqqfI-bIvnI?feature=oembe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image" Target="../media/image28.svg"/></Relationships>
</file>

<file path=ppt/slides/_rels/slide5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video" Target="https://www.youtube.com/embed/pqGFdOH__H0?feature=oembed" TargetMode="External"/><Relationship Id="rId4" Type="http://schemas.openxmlformats.org/officeDocument/2006/relationships/image" Target="../media/image67.jpeg"/></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2.png"/><Relationship Id="rId7"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10;&#10;Description automatically generated">
            <a:extLst>
              <a:ext uri="{FF2B5EF4-FFF2-40B4-BE49-F238E27FC236}">
                <a16:creationId xmlns:a16="http://schemas.microsoft.com/office/drawing/2014/main" id="{CB82A06C-E1E0-4ADA-A4DC-0D217AC862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7255CD21-070F-D475-2015-92A5D010C167}"/>
              </a:ext>
            </a:extLst>
          </p:cNvPr>
          <p:cNvSpPr/>
          <p:nvPr/>
        </p:nvSpPr>
        <p:spPr>
          <a:xfrm>
            <a:off x="3466531" y="300251"/>
            <a:ext cx="8611738" cy="5008728"/>
          </a:xfrm>
          <a:prstGeom prst="rect">
            <a:avLst/>
          </a:prstGeom>
          <a:solidFill>
            <a:srgbClr val="A0C515"/>
          </a:solidFill>
          <a:ln>
            <a:solidFill>
              <a:srgbClr val="A0C5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66FEE655-5F86-55CA-045E-9A81E71054CD}"/>
              </a:ext>
            </a:extLst>
          </p:cNvPr>
          <p:cNvSpPr txBox="1"/>
          <p:nvPr/>
        </p:nvSpPr>
        <p:spPr>
          <a:xfrm>
            <a:off x="4553803" y="2028616"/>
            <a:ext cx="7524466" cy="2800767"/>
          </a:xfrm>
          <a:prstGeom prst="rect">
            <a:avLst/>
          </a:prstGeom>
          <a:noFill/>
        </p:spPr>
        <p:txBody>
          <a:bodyPr wrap="square" rtlCol="0">
            <a:spAutoFit/>
          </a:bodyPr>
          <a:lstStyle/>
          <a:p>
            <a:pPr algn="r"/>
            <a:r>
              <a:rPr lang="en-US" sz="8800" b="1" dirty="0">
                <a:solidFill>
                  <a:schemeClr val="bg1"/>
                </a:solidFill>
                <a:highlight>
                  <a:srgbClr val="A0C515"/>
                </a:highlight>
              </a:rPr>
              <a:t>Alcohol &amp; Drug </a:t>
            </a:r>
          </a:p>
          <a:p>
            <a:pPr algn="r"/>
            <a:r>
              <a:rPr lang="en-US" sz="8800" b="1" dirty="0">
                <a:solidFill>
                  <a:schemeClr val="bg1"/>
                </a:solidFill>
                <a:highlight>
                  <a:srgbClr val="A0C515"/>
                </a:highlight>
              </a:rPr>
              <a:t>Awareness</a:t>
            </a:r>
            <a:endParaRPr lang="en-GB" sz="8800" b="1" dirty="0">
              <a:solidFill>
                <a:schemeClr val="bg1"/>
              </a:solidFill>
              <a:highlight>
                <a:srgbClr val="A0C515"/>
              </a:highlight>
            </a:endParaRPr>
          </a:p>
        </p:txBody>
      </p:sp>
    </p:spTree>
    <p:extLst>
      <p:ext uri="{BB962C8B-B14F-4D97-AF65-F5344CB8AC3E}">
        <p14:creationId xmlns:p14="http://schemas.microsoft.com/office/powerpoint/2010/main" val="1252351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1F647-0344-0BFF-5B3D-4256B9D8B270}"/>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8411E9C-768E-B75E-A29F-5DCC23590E03}"/>
              </a:ext>
            </a:extLst>
          </p:cNvPr>
          <p:cNvGrpSpPr/>
          <p:nvPr/>
        </p:nvGrpSpPr>
        <p:grpSpPr>
          <a:xfrm>
            <a:off x="-1452938" y="-152431"/>
            <a:ext cx="2537173" cy="2422437"/>
            <a:chOff x="0" y="0"/>
            <a:chExt cx="638473" cy="609600"/>
          </a:xfrm>
        </p:grpSpPr>
        <p:sp>
          <p:nvSpPr>
            <p:cNvPr id="3" name="Freeform 3">
              <a:extLst>
                <a:ext uri="{FF2B5EF4-FFF2-40B4-BE49-F238E27FC236}">
                  <a16:creationId xmlns:a16="http://schemas.microsoft.com/office/drawing/2014/main" id="{79A3B744-37CD-49DD-6F2B-3D6ACC1E849D}"/>
                </a:ext>
              </a:extLst>
            </p:cNvPr>
            <p:cNvSpPr/>
            <p:nvPr/>
          </p:nvSpPr>
          <p:spPr>
            <a:xfrm>
              <a:off x="0" y="0"/>
              <a:ext cx="638473" cy="609600"/>
            </a:xfrm>
            <a:custGeom>
              <a:avLst/>
              <a:gdLst/>
              <a:ahLst/>
              <a:cxnLst/>
              <a:rect l="l" t="t" r="r" b="b"/>
              <a:pathLst>
                <a:path w="638473" h="609600">
                  <a:moveTo>
                    <a:pt x="203200" y="0"/>
                  </a:moveTo>
                  <a:lnTo>
                    <a:pt x="638473" y="0"/>
                  </a:lnTo>
                  <a:lnTo>
                    <a:pt x="435273" y="609600"/>
                  </a:lnTo>
                  <a:lnTo>
                    <a:pt x="0" y="609600"/>
                  </a:lnTo>
                  <a:lnTo>
                    <a:pt x="203200" y="0"/>
                  </a:lnTo>
                  <a:close/>
                </a:path>
              </a:pathLst>
            </a:custGeom>
            <a:solidFill>
              <a:srgbClr val="5E1B6D"/>
            </a:solidFill>
          </p:spPr>
          <p:txBody>
            <a:bodyPr/>
            <a:lstStyle/>
            <a:p>
              <a:endParaRPr lang="en-GB" sz="933"/>
            </a:p>
          </p:txBody>
        </p:sp>
        <p:sp>
          <p:nvSpPr>
            <p:cNvPr id="4" name="TextBox 4">
              <a:extLst>
                <a:ext uri="{FF2B5EF4-FFF2-40B4-BE49-F238E27FC236}">
                  <a16:creationId xmlns:a16="http://schemas.microsoft.com/office/drawing/2014/main" id="{D15CA90C-EC39-2E1C-BEB6-6AF3D237826D}"/>
                </a:ext>
              </a:extLst>
            </p:cNvPr>
            <p:cNvSpPr txBox="1"/>
            <p:nvPr/>
          </p:nvSpPr>
          <p:spPr>
            <a:xfrm>
              <a:off x="101600" y="-38100"/>
              <a:ext cx="609600" cy="647700"/>
            </a:xfrm>
            <a:prstGeom prst="rect">
              <a:avLst/>
            </a:prstGeom>
          </p:spPr>
          <p:txBody>
            <a:bodyPr lIns="33867" tIns="33867" rIns="33867" bIns="33867" rtlCol="0" anchor="ctr"/>
            <a:lstStyle/>
            <a:p>
              <a:pPr algn="ctr">
                <a:lnSpc>
                  <a:spcPts val="1773"/>
                </a:lnSpc>
                <a:spcBef>
                  <a:spcPct val="0"/>
                </a:spcBef>
              </a:pPr>
              <a:endParaRPr sz="933"/>
            </a:p>
          </p:txBody>
        </p:sp>
      </p:grpSp>
      <p:grpSp>
        <p:nvGrpSpPr>
          <p:cNvPr id="5" name="Group 5">
            <a:extLst>
              <a:ext uri="{FF2B5EF4-FFF2-40B4-BE49-F238E27FC236}">
                <a16:creationId xmlns:a16="http://schemas.microsoft.com/office/drawing/2014/main" id="{E329C9D5-DF41-05D2-9325-42978EE4E3C8}"/>
              </a:ext>
            </a:extLst>
          </p:cNvPr>
          <p:cNvGrpSpPr/>
          <p:nvPr/>
        </p:nvGrpSpPr>
        <p:grpSpPr>
          <a:xfrm>
            <a:off x="-4673391" y="-136556"/>
            <a:ext cx="6047069" cy="4535302"/>
            <a:chOff x="0" y="0"/>
            <a:chExt cx="812800" cy="609600"/>
          </a:xfrm>
        </p:grpSpPr>
        <p:sp>
          <p:nvSpPr>
            <p:cNvPr id="6" name="Freeform 6">
              <a:extLst>
                <a:ext uri="{FF2B5EF4-FFF2-40B4-BE49-F238E27FC236}">
                  <a16:creationId xmlns:a16="http://schemas.microsoft.com/office/drawing/2014/main" id="{8D5D88B7-4EC5-2050-5AD6-5E305642EA7D}"/>
                </a:ext>
              </a:extLst>
            </p:cNvPr>
            <p:cNvSpPr/>
            <p:nvPr/>
          </p:nvSpPr>
          <p:spPr>
            <a:xfrm>
              <a:off x="0" y="0"/>
              <a:ext cx="812800" cy="609600"/>
            </a:xfrm>
            <a:custGeom>
              <a:avLst/>
              <a:gdLst/>
              <a:ahLst/>
              <a:cxnLst/>
              <a:rect l="l" t="t" r="r" b="b"/>
              <a:pathLst>
                <a:path w="812800" h="609600">
                  <a:moveTo>
                    <a:pt x="203200" y="0"/>
                  </a:moveTo>
                  <a:lnTo>
                    <a:pt x="812800" y="0"/>
                  </a:lnTo>
                  <a:lnTo>
                    <a:pt x="609600" y="609600"/>
                  </a:lnTo>
                  <a:lnTo>
                    <a:pt x="0" y="609600"/>
                  </a:lnTo>
                  <a:lnTo>
                    <a:pt x="203200" y="0"/>
                  </a:lnTo>
                  <a:close/>
                </a:path>
              </a:pathLst>
            </a:custGeom>
            <a:solidFill>
              <a:srgbClr val="9FC51B"/>
            </a:solidFill>
          </p:spPr>
          <p:txBody>
            <a:bodyPr/>
            <a:lstStyle/>
            <a:p>
              <a:endParaRPr lang="en-GB" sz="933"/>
            </a:p>
          </p:txBody>
        </p:sp>
        <p:sp>
          <p:nvSpPr>
            <p:cNvPr id="7" name="TextBox 7">
              <a:extLst>
                <a:ext uri="{FF2B5EF4-FFF2-40B4-BE49-F238E27FC236}">
                  <a16:creationId xmlns:a16="http://schemas.microsoft.com/office/drawing/2014/main" id="{4D5A6E63-BFCE-757F-BC91-458BE5D53CFE}"/>
                </a:ext>
              </a:extLst>
            </p:cNvPr>
            <p:cNvSpPr txBox="1"/>
            <p:nvPr/>
          </p:nvSpPr>
          <p:spPr>
            <a:xfrm>
              <a:off x="101600" y="-38100"/>
              <a:ext cx="609600" cy="647700"/>
            </a:xfrm>
            <a:prstGeom prst="rect">
              <a:avLst/>
            </a:prstGeom>
          </p:spPr>
          <p:txBody>
            <a:bodyPr lIns="33867" tIns="33867" rIns="33867" bIns="33867" rtlCol="0" anchor="ctr"/>
            <a:lstStyle/>
            <a:p>
              <a:pPr algn="ctr">
                <a:lnSpc>
                  <a:spcPts val="1773"/>
                </a:lnSpc>
                <a:spcBef>
                  <a:spcPct val="0"/>
                </a:spcBef>
              </a:pPr>
              <a:endParaRPr sz="933"/>
            </a:p>
          </p:txBody>
        </p:sp>
      </p:grpSp>
      <p:pic>
        <p:nvPicPr>
          <p:cNvPr id="11" name="Picture 11">
            <a:extLst>
              <a:ext uri="{FF2B5EF4-FFF2-40B4-BE49-F238E27FC236}">
                <a16:creationId xmlns:a16="http://schemas.microsoft.com/office/drawing/2014/main" id="{93995986-16F1-E95F-4507-1759204F219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853448" y="404611"/>
            <a:ext cx="2161873" cy="659371"/>
          </a:xfrm>
          <a:prstGeom prst="rect">
            <a:avLst/>
          </a:prstGeom>
        </p:spPr>
      </p:pic>
      <p:pic>
        <p:nvPicPr>
          <p:cNvPr id="12" name="Picture 12">
            <a:extLst>
              <a:ext uri="{FF2B5EF4-FFF2-40B4-BE49-F238E27FC236}">
                <a16:creationId xmlns:a16="http://schemas.microsoft.com/office/drawing/2014/main" id="{B2498B7E-E638-6903-A5CA-6C5899B511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709449" y="1240367"/>
            <a:ext cx="1135335" cy="1419169"/>
          </a:xfrm>
          <a:prstGeom prst="rect">
            <a:avLst/>
          </a:prstGeom>
        </p:spPr>
      </p:pic>
      <p:pic>
        <p:nvPicPr>
          <p:cNvPr id="13" name="Picture 13">
            <a:extLst>
              <a:ext uri="{FF2B5EF4-FFF2-40B4-BE49-F238E27FC236}">
                <a16:creationId xmlns:a16="http://schemas.microsoft.com/office/drawing/2014/main" id="{E47A55A9-1436-6D59-86EE-C9073EED283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5451764" y="1225662"/>
            <a:ext cx="1288470" cy="1437441"/>
          </a:xfrm>
          <a:prstGeom prst="rect">
            <a:avLst/>
          </a:prstGeom>
        </p:spPr>
      </p:pic>
      <p:sp>
        <p:nvSpPr>
          <p:cNvPr id="14" name="TextBox 14">
            <a:extLst>
              <a:ext uri="{FF2B5EF4-FFF2-40B4-BE49-F238E27FC236}">
                <a16:creationId xmlns:a16="http://schemas.microsoft.com/office/drawing/2014/main" id="{BB7E5EE6-B91F-5661-0D76-AEEE163A58D6}"/>
              </a:ext>
            </a:extLst>
          </p:cNvPr>
          <p:cNvSpPr txBox="1"/>
          <p:nvPr/>
        </p:nvSpPr>
        <p:spPr>
          <a:xfrm>
            <a:off x="1332100" y="492996"/>
            <a:ext cx="7417347" cy="624851"/>
          </a:xfrm>
          <a:prstGeom prst="rect">
            <a:avLst/>
          </a:prstGeom>
        </p:spPr>
        <p:txBody>
          <a:bodyPr lIns="0" tIns="0" rIns="0" bIns="0" rtlCol="0" anchor="t">
            <a:spAutoFit/>
          </a:bodyPr>
          <a:lstStyle/>
          <a:p>
            <a:pPr>
              <a:lnSpc>
                <a:spcPts val="5133"/>
              </a:lnSpc>
            </a:pPr>
            <a:r>
              <a:rPr lang="en-US" sz="3700" dirty="0">
                <a:solidFill>
                  <a:srgbClr val="5E1B6D"/>
                </a:solidFill>
                <a:latin typeface="Century Gothic 1"/>
              </a:rPr>
              <a:t>Benefits of Reducing</a:t>
            </a:r>
          </a:p>
        </p:txBody>
      </p:sp>
      <p:sp>
        <p:nvSpPr>
          <p:cNvPr id="16" name="TextBox 16">
            <a:extLst>
              <a:ext uri="{FF2B5EF4-FFF2-40B4-BE49-F238E27FC236}">
                <a16:creationId xmlns:a16="http://schemas.microsoft.com/office/drawing/2014/main" id="{1CA6CCED-122E-989F-AB26-CD3160F44C77}"/>
              </a:ext>
            </a:extLst>
          </p:cNvPr>
          <p:cNvSpPr txBox="1"/>
          <p:nvPr/>
        </p:nvSpPr>
        <p:spPr>
          <a:xfrm>
            <a:off x="305700" y="2736236"/>
            <a:ext cx="4109783" cy="3246530"/>
          </a:xfrm>
          <a:prstGeom prst="rect">
            <a:avLst/>
          </a:prstGeom>
        </p:spPr>
        <p:txBody>
          <a:bodyPr wrap="square" lIns="0" tIns="0" rIns="0" bIns="0" rtlCol="0" anchor="t">
            <a:spAutoFit/>
          </a:bodyPr>
          <a:lstStyle/>
          <a:p>
            <a:pPr algn="ctr">
              <a:lnSpc>
                <a:spcPts val="2572"/>
              </a:lnSpc>
            </a:pPr>
            <a:r>
              <a:rPr lang="en-US" sz="2200" dirty="0">
                <a:solidFill>
                  <a:schemeClr val="tx1"/>
                </a:solidFill>
                <a:latin typeface="Century Gothic 1"/>
              </a:rPr>
              <a:t>Psychological</a:t>
            </a:r>
          </a:p>
          <a:p>
            <a:pPr algn="ctr">
              <a:lnSpc>
                <a:spcPts val="2572"/>
              </a:lnSpc>
            </a:pPr>
            <a:endParaRPr lang="en-US" sz="2200" dirty="0">
              <a:solidFill>
                <a:schemeClr val="tx1"/>
              </a:solidFill>
              <a:latin typeface="Century Gothic 1"/>
            </a:endParaRPr>
          </a:p>
          <a:p>
            <a:pPr algn="ctr">
              <a:defRPr/>
            </a:pPr>
            <a:r>
              <a:rPr lang="en-GB" altLang="en-US" sz="2200" dirty="0">
                <a:solidFill>
                  <a:schemeClr val="tx1"/>
                </a:solidFill>
                <a:latin typeface="Century Gothic 1"/>
                <a:cs typeface="Arial" charset="0"/>
              </a:rPr>
              <a:t>Improved mood</a:t>
            </a:r>
          </a:p>
          <a:p>
            <a:pPr algn="ctr">
              <a:defRPr/>
            </a:pPr>
            <a:r>
              <a:rPr lang="en-GB" altLang="en-US" sz="2200" dirty="0">
                <a:solidFill>
                  <a:schemeClr val="tx1"/>
                </a:solidFill>
                <a:latin typeface="Century Gothic 1"/>
                <a:cs typeface="Arial" charset="0"/>
              </a:rPr>
              <a:t>Better relationships</a:t>
            </a:r>
          </a:p>
          <a:p>
            <a:pPr algn="ctr">
              <a:defRPr/>
            </a:pPr>
            <a:r>
              <a:rPr lang="en-GB" altLang="en-US" sz="2200" dirty="0">
                <a:solidFill>
                  <a:schemeClr val="tx1"/>
                </a:solidFill>
                <a:latin typeface="Century Gothic 1"/>
                <a:cs typeface="Arial" charset="0"/>
              </a:rPr>
              <a:t>Reduced risk taking</a:t>
            </a:r>
          </a:p>
          <a:p>
            <a:pPr algn="ctr">
              <a:defRPr/>
            </a:pPr>
            <a:r>
              <a:rPr lang="en-GB" altLang="en-US" sz="2200" dirty="0">
                <a:solidFill>
                  <a:schemeClr val="tx1"/>
                </a:solidFill>
                <a:latin typeface="Century Gothic 1"/>
                <a:cs typeface="Arial" charset="0"/>
              </a:rPr>
              <a:t>Help with depression and anxiety</a:t>
            </a:r>
          </a:p>
          <a:p>
            <a:pPr algn="ctr">
              <a:defRPr/>
            </a:pPr>
            <a:r>
              <a:rPr lang="en-GB" altLang="en-US" sz="2200" dirty="0">
                <a:solidFill>
                  <a:schemeClr val="tx1"/>
                </a:solidFill>
                <a:latin typeface="Century Gothic 1"/>
                <a:cs typeface="Arial" charset="0"/>
              </a:rPr>
              <a:t>Improvement in cognitive function</a:t>
            </a:r>
          </a:p>
          <a:p>
            <a:pPr algn="ctr">
              <a:defRPr/>
            </a:pPr>
            <a:endParaRPr lang="en-GB" altLang="en-US" sz="1867" dirty="0">
              <a:cs typeface="Arial" charset="0"/>
            </a:endParaRPr>
          </a:p>
          <a:p>
            <a:pPr algn="ctr">
              <a:defRPr/>
            </a:pPr>
            <a:endParaRPr lang="en-GB" altLang="en-US" sz="1867" dirty="0">
              <a:cs typeface="Arial" charset="0"/>
            </a:endParaRPr>
          </a:p>
          <a:p>
            <a:pPr algn="ctr">
              <a:lnSpc>
                <a:spcPts val="2572"/>
              </a:lnSpc>
            </a:pPr>
            <a:endParaRPr lang="en-US" sz="1837" dirty="0">
              <a:latin typeface="Century Gothic 1 Bold"/>
            </a:endParaRPr>
          </a:p>
        </p:txBody>
      </p:sp>
      <p:sp>
        <p:nvSpPr>
          <p:cNvPr id="17" name="TextBox 17">
            <a:extLst>
              <a:ext uri="{FF2B5EF4-FFF2-40B4-BE49-F238E27FC236}">
                <a16:creationId xmlns:a16="http://schemas.microsoft.com/office/drawing/2014/main" id="{45970E10-163A-25DC-5B8D-63E088798EE4}"/>
              </a:ext>
            </a:extLst>
          </p:cNvPr>
          <p:cNvSpPr txBox="1"/>
          <p:nvPr/>
        </p:nvSpPr>
        <p:spPr>
          <a:xfrm>
            <a:off x="4289561" y="2736236"/>
            <a:ext cx="3612878" cy="3862724"/>
          </a:xfrm>
          <a:prstGeom prst="rect">
            <a:avLst/>
          </a:prstGeom>
        </p:spPr>
        <p:txBody>
          <a:bodyPr lIns="0" tIns="0" rIns="0" bIns="0" rtlCol="0" anchor="t">
            <a:spAutoFit/>
          </a:bodyPr>
          <a:lstStyle/>
          <a:p>
            <a:pPr algn="ctr">
              <a:lnSpc>
                <a:spcPts val="2357"/>
              </a:lnSpc>
            </a:pPr>
            <a:r>
              <a:rPr lang="en-US" sz="2133" dirty="0">
                <a:solidFill>
                  <a:schemeClr val="tx1"/>
                </a:solidFill>
                <a:latin typeface="Century Gothic 1"/>
              </a:rPr>
              <a:t>Physical</a:t>
            </a:r>
          </a:p>
          <a:p>
            <a:pPr algn="ctr">
              <a:lnSpc>
                <a:spcPts val="2357"/>
              </a:lnSpc>
            </a:pPr>
            <a:endParaRPr lang="en-US" sz="2133" dirty="0">
              <a:solidFill>
                <a:schemeClr val="tx1"/>
              </a:solidFill>
              <a:latin typeface="Century Gothic 1"/>
            </a:endParaRPr>
          </a:p>
          <a:p>
            <a:pPr algn="ctr">
              <a:defRPr/>
            </a:pPr>
            <a:r>
              <a:rPr lang="en-GB" altLang="en-US" sz="2133" dirty="0">
                <a:solidFill>
                  <a:schemeClr val="tx1"/>
                </a:solidFill>
                <a:latin typeface="Century Gothic 1"/>
                <a:cs typeface="Arial" charset="0"/>
              </a:rPr>
              <a:t>Reduced risk of disease</a:t>
            </a:r>
          </a:p>
          <a:p>
            <a:pPr algn="ctr">
              <a:defRPr/>
            </a:pPr>
            <a:r>
              <a:rPr lang="en-GB" altLang="en-US" sz="2133" dirty="0">
                <a:solidFill>
                  <a:schemeClr val="tx1"/>
                </a:solidFill>
                <a:latin typeface="Century Gothic 1"/>
                <a:cs typeface="Arial" charset="0"/>
              </a:rPr>
              <a:t>Lower blood pressure</a:t>
            </a:r>
          </a:p>
          <a:p>
            <a:pPr algn="ctr">
              <a:defRPr/>
            </a:pPr>
            <a:r>
              <a:rPr lang="en-GB" altLang="en-US" sz="2133" dirty="0">
                <a:solidFill>
                  <a:schemeClr val="tx1"/>
                </a:solidFill>
                <a:latin typeface="Century Gothic 1"/>
                <a:cs typeface="Arial" charset="0"/>
              </a:rPr>
              <a:t>Fewer injuries</a:t>
            </a:r>
          </a:p>
          <a:p>
            <a:pPr algn="ctr">
              <a:defRPr/>
            </a:pPr>
            <a:r>
              <a:rPr lang="en-GB" altLang="en-US" sz="2133" dirty="0">
                <a:solidFill>
                  <a:schemeClr val="tx1"/>
                </a:solidFill>
                <a:latin typeface="Century Gothic 1"/>
                <a:cs typeface="Arial" charset="0"/>
              </a:rPr>
              <a:t>Improved sleep quality   </a:t>
            </a:r>
          </a:p>
          <a:p>
            <a:pPr algn="ctr">
              <a:defRPr/>
            </a:pPr>
            <a:r>
              <a:rPr lang="en-GB" altLang="en-US" sz="2133" dirty="0">
                <a:solidFill>
                  <a:schemeClr val="tx1"/>
                </a:solidFill>
                <a:latin typeface="Century Gothic 1"/>
                <a:cs typeface="Arial" charset="0"/>
              </a:rPr>
              <a:t>Increased libido</a:t>
            </a:r>
          </a:p>
          <a:p>
            <a:pPr algn="ctr">
              <a:defRPr/>
            </a:pPr>
            <a:r>
              <a:rPr lang="en-GB" altLang="en-US" sz="2133" dirty="0">
                <a:solidFill>
                  <a:schemeClr val="tx1"/>
                </a:solidFill>
                <a:latin typeface="Century Gothic 1"/>
                <a:cs typeface="Arial" charset="0"/>
              </a:rPr>
              <a:t>Improved energy levels</a:t>
            </a:r>
          </a:p>
          <a:p>
            <a:pPr algn="ctr">
              <a:defRPr/>
            </a:pPr>
            <a:r>
              <a:rPr lang="en-GB" altLang="en-US" sz="2133" dirty="0">
                <a:solidFill>
                  <a:schemeClr val="tx1"/>
                </a:solidFill>
                <a:latin typeface="Century Gothic 1"/>
                <a:cs typeface="Arial" charset="0"/>
              </a:rPr>
              <a:t>Weight loss</a:t>
            </a:r>
          </a:p>
          <a:p>
            <a:pPr algn="ctr">
              <a:defRPr/>
            </a:pPr>
            <a:r>
              <a:rPr lang="en-GB" altLang="en-US" sz="2133" dirty="0">
                <a:solidFill>
                  <a:schemeClr val="tx1"/>
                </a:solidFill>
                <a:latin typeface="Century Gothic 1"/>
                <a:cs typeface="Arial" charset="0"/>
              </a:rPr>
              <a:t>Improved skin condition</a:t>
            </a:r>
          </a:p>
          <a:p>
            <a:pPr algn="ctr">
              <a:defRPr/>
            </a:pPr>
            <a:r>
              <a:rPr lang="en-GB" altLang="en-US" sz="2133" dirty="0">
                <a:solidFill>
                  <a:schemeClr val="tx1"/>
                </a:solidFill>
                <a:latin typeface="Century Gothic 1"/>
                <a:cs typeface="Arial" charset="0"/>
              </a:rPr>
              <a:t>Better gut health</a:t>
            </a:r>
          </a:p>
          <a:p>
            <a:pPr algn="ctr">
              <a:lnSpc>
                <a:spcPts val="2357"/>
              </a:lnSpc>
            </a:pPr>
            <a:endParaRPr lang="en-US" sz="1840" dirty="0">
              <a:latin typeface="Century Gothic 1 Bold"/>
            </a:endParaRPr>
          </a:p>
        </p:txBody>
      </p:sp>
      <p:sp>
        <p:nvSpPr>
          <p:cNvPr id="15" name="TextBox 17">
            <a:extLst>
              <a:ext uri="{FF2B5EF4-FFF2-40B4-BE49-F238E27FC236}">
                <a16:creationId xmlns:a16="http://schemas.microsoft.com/office/drawing/2014/main" id="{D6E601B6-712C-980D-B6BA-369EA1FDEF69}"/>
              </a:ext>
            </a:extLst>
          </p:cNvPr>
          <p:cNvSpPr txBox="1"/>
          <p:nvPr/>
        </p:nvSpPr>
        <p:spPr>
          <a:xfrm>
            <a:off x="7574765" y="2736236"/>
            <a:ext cx="3612878" cy="2544030"/>
          </a:xfrm>
          <a:prstGeom prst="rect">
            <a:avLst/>
          </a:prstGeom>
        </p:spPr>
        <p:txBody>
          <a:bodyPr lIns="0" tIns="0" rIns="0" bIns="0" rtlCol="0" anchor="t">
            <a:spAutoFit/>
          </a:bodyPr>
          <a:lstStyle/>
          <a:p>
            <a:pPr algn="ctr">
              <a:lnSpc>
                <a:spcPts val="2357"/>
              </a:lnSpc>
            </a:pPr>
            <a:r>
              <a:rPr lang="en-US" sz="2133" dirty="0">
                <a:solidFill>
                  <a:schemeClr val="tx1"/>
                </a:solidFill>
                <a:latin typeface="Century Gothic 1"/>
              </a:rPr>
              <a:t>Financial</a:t>
            </a:r>
          </a:p>
          <a:p>
            <a:pPr algn="ctr">
              <a:lnSpc>
                <a:spcPts val="2357"/>
              </a:lnSpc>
            </a:pPr>
            <a:endParaRPr lang="en-US" sz="2133" dirty="0">
              <a:solidFill>
                <a:schemeClr val="tx1"/>
              </a:solidFill>
              <a:latin typeface="Century Gothic 1"/>
            </a:endParaRPr>
          </a:p>
          <a:p>
            <a:pPr algn="ctr">
              <a:defRPr/>
            </a:pPr>
            <a:r>
              <a:rPr lang="en-GB" altLang="en-US" sz="2133" dirty="0">
                <a:solidFill>
                  <a:schemeClr val="tx1"/>
                </a:solidFill>
                <a:latin typeface="Century Gothic 1"/>
                <a:cs typeface="Arial" charset="0"/>
              </a:rPr>
              <a:t>More disposable income</a:t>
            </a:r>
          </a:p>
          <a:p>
            <a:pPr algn="ctr">
              <a:defRPr/>
            </a:pPr>
            <a:r>
              <a:rPr lang="en-GB" altLang="en-US" sz="2133" dirty="0">
                <a:solidFill>
                  <a:schemeClr val="tx1"/>
                </a:solidFill>
                <a:latin typeface="Century Gothic 1"/>
                <a:cs typeface="Arial" charset="0"/>
              </a:rPr>
              <a:t>Pay off debts</a:t>
            </a:r>
          </a:p>
          <a:p>
            <a:pPr algn="ctr">
              <a:defRPr/>
            </a:pPr>
            <a:r>
              <a:rPr lang="en-GB" altLang="en-US" sz="2133" dirty="0">
                <a:solidFill>
                  <a:schemeClr val="tx1"/>
                </a:solidFill>
                <a:latin typeface="Century Gothic 1"/>
                <a:cs typeface="Arial" charset="0"/>
              </a:rPr>
              <a:t>Keep up to date with rent</a:t>
            </a:r>
          </a:p>
          <a:p>
            <a:pPr algn="ctr">
              <a:defRPr/>
            </a:pPr>
            <a:r>
              <a:rPr lang="en-GB" altLang="en-US" sz="2133" dirty="0">
                <a:solidFill>
                  <a:schemeClr val="tx1"/>
                </a:solidFill>
                <a:latin typeface="Century Gothic 1"/>
                <a:cs typeface="Arial" charset="0"/>
              </a:rPr>
              <a:t>Less financial stress</a:t>
            </a:r>
          </a:p>
          <a:p>
            <a:pPr algn="ctr">
              <a:defRPr/>
            </a:pPr>
            <a:r>
              <a:rPr lang="en-GB" altLang="en-US" sz="2133" dirty="0">
                <a:solidFill>
                  <a:schemeClr val="tx1"/>
                </a:solidFill>
                <a:latin typeface="Century Gothic 1"/>
                <a:cs typeface="Arial" charset="0"/>
              </a:rPr>
              <a:t>Discover new hobbies </a:t>
            </a:r>
          </a:p>
          <a:p>
            <a:pPr algn="ctr">
              <a:defRPr/>
            </a:pPr>
            <a:endParaRPr lang="en-GB" altLang="en-US" sz="1867" dirty="0">
              <a:cs typeface="Arial" charset="0"/>
            </a:endParaRPr>
          </a:p>
        </p:txBody>
      </p:sp>
      <p:pic>
        <p:nvPicPr>
          <p:cNvPr id="19" name="Picture 18">
            <a:extLst>
              <a:ext uri="{FF2B5EF4-FFF2-40B4-BE49-F238E27FC236}">
                <a16:creationId xmlns:a16="http://schemas.microsoft.com/office/drawing/2014/main" id="{01C0221F-22C8-D073-49B5-64D0DC9736A1}"/>
              </a:ext>
            </a:extLst>
          </p:cNvPr>
          <p:cNvPicPr>
            <a:picLocks noChangeAspect="1"/>
          </p:cNvPicPr>
          <p:nvPr/>
        </p:nvPicPr>
        <p:blipFill>
          <a:blip r:embed="rId9"/>
          <a:stretch>
            <a:fillRect/>
          </a:stretch>
        </p:blipFill>
        <p:spPr>
          <a:xfrm>
            <a:off x="8864710" y="1124602"/>
            <a:ext cx="1032987" cy="1564554"/>
          </a:xfrm>
          <a:prstGeom prst="rect">
            <a:avLst/>
          </a:prstGeom>
        </p:spPr>
      </p:pic>
    </p:spTree>
    <p:extLst>
      <p:ext uri="{BB962C8B-B14F-4D97-AF65-F5344CB8AC3E}">
        <p14:creationId xmlns:p14="http://schemas.microsoft.com/office/powerpoint/2010/main" val="260284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hape&#10;&#10;Description automatically generated">
            <a:extLst>
              <a:ext uri="{FF2B5EF4-FFF2-40B4-BE49-F238E27FC236}">
                <a16:creationId xmlns:a16="http://schemas.microsoft.com/office/drawing/2014/main" id="{487E8EAC-38A4-418D-A35E-8CCFBE4F90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TextBox 12">
            <a:extLst>
              <a:ext uri="{FF2B5EF4-FFF2-40B4-BE49-F238E27FC236}">
                <a16:creationId xmlns:a16="http://schemas.microsoft.com/office/drawing/2014/main" id="{A5E899BE-4EC0-4704-8915-EBDA076C1872}"/>
              </a:ext>
            </a:extLst>
          </p:cNvPr>
          <p:cNvSpPr txBox="1"/>
          <p:nvPr/>
        </p:nvSpPr>
        <p:spPr>
          <a:xfrm>
            <a:off x="597143" y="3244334"/>
            <a:ext cx="2916183" cy="369332"/>
          </a:xfrm>
          <a:prstGeom prst="rect">
            <a:avLst/>
          </a:prstGeom>
          <a:noFill/>
        </p:spPr>
        <p:txBody>
          <a:bodyPr wrap="none" rtlCol="0">
            <a:spAutoFit/>
          </a:bodyPr>
          <a:lstStyle/>
          <a:p>
            <a:r>
              <a:rPr lang="en-GB" b="1" dirty="0">
                <a:solidFill>
                  <a:schemeClr val="bg1"/>
                </a:solidFill>
                <a:latin typeface="Century Gothic" panose="020B0502020202020204" pitchFamily="34" charset="0"/>
              </a:rPr>
              <a:t>Defining what a ‘drug’ is</a:t>
            </a:r>
          </a:p>
        </p:txBody>
      </p:sp>
      <p:grpSp>
        <p:nvGrpSpPr>
          <p:cNvPr id="4" name="Group 3">
            <a:extLst>
              <a:ext uri="{FF2B5EF4-FFF2-40B4-BE49-F238E27FC236}">
                <a16:creationId xmlns:a16="http://schemas.microsoft.com/office/drawing/2014/main" id="{DDD4D1B1-81EA-46C1-BE86-01607B02DBD3}"/>
              </a:ext>
            </a:extLst>
          </p:cNvPr>
          <p:cNvGrpSpPr/>
          <p:nvPr/>
        </p:nvGrpSpPr>
        <p:grpSpPr>
          <a:xfrm>
            <a:off x="5638800" y="1277983"/>
            <a:ext cx="6413257" cy="2722569"/>
            <a:chOff x="5638800" y="1277983"/>
            <a:chExt cx="6413257" cy="2722569"/>
          </a:xfrm>
        </p:grpSpPr>
        <p:sp>
          <p:nvSpPr>
            <p:cNvPr id="17" name="TextBox 16">
              <a:extLst>
                <a:ext uri="{FF2B5EF4-FFF2-40B4-BE49-F238E27FC236}">
                  <a16:creationId xmlns:a16="http://schemas.microsoft.com/office/drawing/2014/main" id="{BB0F652A-A237-4D46-9F8C-8D27F1E3F7F7}"/>
                </a:ext>
              </a:extLst>
            </p:cNvPr>
            <p:cNvSpPr txBox="1"/>
            <p:nvPr/>
          </p:nvSpPr>
          <p:spPr>
            <a:xfrm>
              <a:off x="5857337" y="2084120"/>
              <a:ext cx="5952226" cy="1497589"/>
            </a:xfrm>
            <a:prstGeom prst="rect">
              <a:avLst/>
            </a:prstGeom>
            <a:noFill/>
          </p:spPr>
          <p:txBody>
            <a:bodyPr wrap="square" rtlCol="0">
              <a:spAutoFit/>
            </a:bodyPr>
            <a:lstStyle/>
            <a:p>
              <a:pPr lvl="0">
                <a:lnSpc>
                  <a:spcPct val="107000"/>
                </a:lnSpc>
                <a:spcAft>
                  <a:spcPts val="800"/>
                </a:spcAft>
              </a:pPr>
              <a:r>
                <a:rPr lang="en-GB" sz="2000" dirty="0">
                  <a:effectLst/>
                  <a:latin typeface="Century Gothic 1"/>
                  <a:ea typeface="Calibri" panose="020F0502020204030204" pitchFamily="34" charset="0"/>
                  <a:cs typeface="Times New Roman" panose="02020603050405020304" pitchFamily="18" charset="0"/>
                </a:rPr>
                <a:t>A</a:t>
              </a:r>
              <a:r>
                <a:rPr lang="en-GB" sz="2000" b="0" i="0" dirty="0">
                  <a:solidFill>
                    <a:srgbClr val="1A1A1A"/>
                  </a:solidFill>
                  <a:effectLst/>
                  <a:latin typeface="Century Gothic 1"/>
                </a:rPr>
                <a:t> chemical substance used in the treatment, cure, prevention, or diagnosis of disease or used to otherwise enhance physical or mental well-being.</a:t>
              </a:r>
              <a:r>
                <a:rPr lang="en-GB" sz="2000" dirty="0">
                  <a:effectLst/>
                  <a:latin typeface="Century Gothic 1"/>
                  <a:ea typeface="Calibri" panose="020F0502020204030204" pitchFamily="34" charset="0"/>
                  <a:cs typeface="Times New Roman" panose="02020603050405020304" pitchFamily="18" charset="0"/>
                </a:rPr>
                <a:t> </a:t>
              </a:r>
            </a:p>
            <a:p>
              <a:pPr lvl="0">
                <a:lnSpc>
                  <a:spcPct val="107000"/>
                </a:lnSpc>
                <a:spcAft>
                  <a:spcPts val="800"/>
                </a:spcAft>
              </a:pPr>
              <a:r>
                <a:rPr lang="en-GB" sz="2000" dirty="0">
                  <a:latin typeface="Century Gothic 1"/>
                  <a:ea typeface="Calibri" panose="020F0502020204030204" pitchFamily="34" charset="0"/>
                  <a:cs typeface="Times New Roman" panose="02020603050405020304" pitchFamily="18" charset="0"/>
                </a:rPr>
                <a:t>(Dictionary.com)</a:t>
              </a:r>
              <a:endParaRPr lang="en-GB" sz="2000" dirty="0">
                <a:effectLst/>
                <a:latin typeface="Century Gothic 1"/>
                <a:ea typeface="Calibri" panose="020F0502020204030204" pitchFamily="34" charset="0"/>
                <a:cs typeface="Times New Roman" panose="02020603050405020304" pitchFamily="18" charset="0"/>
              </a:endParaRPr>
            </a:p>
          </p:txBody>
        </p:sp>
        <p:pic>
          <p:nvPicPr>
            <p:cNvPr id="3" name="Graphic 2" descr="Open quotation mark with solid fill">
              <a:extLst>
                <a:ext uri="{FF2B5EF4-FFF2-40B4-BE49-F238E27FC236}">
                  <a16:creationId xmlns:a16="http://schemas.microsoft.com/office/drawing/2014/main" id="{D93F573B-3F43-4D89-B4BE-9A96FD8D8BC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38800" y="1277983"/>
              <a:ext cx="914400" cy="914400"/>
            </a:xfrm>
            <a:prstGeom prst="rect">
              <a:avLst/>
            </a:prstGeom>
          </p:spPr>
        </p:pic>
        <p:pic>
          <p:nvPicPr>
            <p:cNvPr id="14" name="Graphic 13" descr="Open quotation mark with solid fill">
              <a:extLst>
                <a:ext uri="{FF2B5EF4-FFF2-40B4-BE49-F238E27FC236}">
                  <a16:creationId xmlns:a16="http://schemas.microsoft.com/office/drawing/2014/main" id="{753D5B4E-CB20-43A0-A424-267520D2507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11137657" y="3086152"/>
              <a:ext cx="914400" cy="914400"/>
            </a:xfrm>
            <a:prstGeom prst="rect">
              <a:avLst/>
            </a:prstGeom>
          </p:spPr>
        </p:pic>
      </p:grpSp>
      <p:grpSp>
        <p:nvGrpSpPr>
          <p:cNvPr id="5" name="Group 4">
            <a:extLst>
              <a:ext uri="{FF2B5EF4-FFF2-40B4-BE49-F238E27FC236}">
                <a16:creationId xmlns:a16="http://schemas.microsoft.com/office/drawing/2014/main" id="{D6F3CF70-3B8B-40AE-873F-B0016EF609EA}"/>
              </a:ext>
            </a:extLst>
          </p:cNvPr>
          <p:cNvGrpSpPr/>
          <p:nvPr/>
        </p:nvGrpSpPr>
        <p:grpSpPr>
          <a:xfrm>
            <a:off x="5638800" y="3848129"/>
            <a:ext cx="6361982" cy="2303726"/>
            <a:chOff x="5638800" y="3848129"/>
            <a:chExt cx="6361982" cy="2303726"/>
          </a:xfrm>
        </p:grpSpPr>
        <p:sp>
          <p:nvSpPr>
            <p:cNvPr id="8" name="TextBox 7">
              <a:extLst>
                <a:ext uri="{FF2B5EF4-FFF2-40B4-BE49-F238E27FC236}">
                  <a16:creationId xmlns:a16="http://schemas.microsoft.com/office/drawing/2014/main" id="{FF30F897-4F31-48BA-B59D-02B7F7255262}"/>
                </a:ext>
              </a:extLst>
            </p:cNvPr>
            <p:cNvSpPr txBox="1"/>
            <p:nvPr/>
          </p:nvSpPr>
          <p:spPr>
            <a:xfrm>
              <a:off x="5857337" y="4654266"/>
              <a:ext cx="5952226" cy="1497589"/>
            </a:xfrm>
            <a:prstGeom prst="rect">
              <a:avLst/>
            </a:prstGeom>
            <a:noFill/>
          </p:spPr>
          <p:txBody>
            <a:bodyPr wrap="square" rtlCol="0">
              <a:spAutoFit/>
            </a:bodyPr>
            <a:lstStyle/>
            <a:p>
              <a:pPr lvl="0">
                <a:lnSpc>
                  <a:spcPct val="107000"/>
                </a:lnSpc>
                <a:spcAft>
                  <a:spcPts val="800"/>
                </a:spcAft>
              </a:pPr>
              <a:r>
                <a:rPr lang="en-GB" sz="2000" dirty="0">
                  <a:effectLst/>
                  <a:latin typeface="Century Gothic 1"/>
                  <a:ea typeface="Calibri" panose="020F0502020204030204" pitchFamily="34" charset="0"/>
                  <a:cs typeface="Times New Roman" panose="02020603050405020304" pitchFamily="18" charset="0"/>
                </a:rPr>
                <a:t>Any natural or artificially made chemical that is taken for pleasure, to improve someone’s performance of an activity or because a person cannot stop using it. </a:t>
              </a:r>
            </a:p>
            <a:p>
              <a:pPr lvl="0">
                <a:lnSpc>
                  <a:spcPct val="107000"/>
                </a:lnSpc>
                <a:spcAft>
                  <a:spcPts val="800"/>
                </a:spcAft>
              </a:pPr>
              <a:r>
                <a:rPr lang="en-GB" sz="2000" dirty="0">
                  <a:effectLst/>
                  <a:latin typeface="Century Gothic 1"/>
                  <a:ea typeface="Calibri" panose="020F0502020204030204" pitchFamily="34" charset="0"/>
                  <a:cs typeface="Times New Roman" panose="02020603050405020304" pitchFamily="18" charset="0"/>
                </a:rPr>
                <a:t>(Cambridge Dictionary)</a:t>
              </a:r>
            </a:p>
          </p:txBody>
        </p:sp>
        <p:pic>
          <p:nvPicPr>
            <p:cNvPr id="11" name="Graphic 10" descr="Open quotation mark with solid fill">
              <a:extLst>
                <a:ext uri="{FF2B5EF4-FFF2-40B4-BE49-F238E27FC236}">
                  <a16:creationId xmlns:a16="http://schemas.microsoft.com/office/drawing/2014/main" id="{6DC861AB-BB0B-4FA0-B17E-067795D3C3F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38800" y="3848129"/>
              <a:ext cx="914400" cy="914400"/>
            </a:xfrm>
            <a:prstGeom prst="rect">
              <a:avLst/>
            </a:prstGeom>
          </p:spPr>
        </p:pic>
        <p:pic>
          <p:nvPicPr>
            <p:cNvPr id="18" name="Graphic 17" descr="Open quotation mark with solid fill">
              <a:extLst>
                <a:ext uri="{FF2B5EF4-FFF2-40B4-BE49-F238E27FC236}">
                  <a16:creationId xmlns:a16="http://schemas.microsoft.com/office/drawing/2014/main" id="{71537C35-F940-4AE6-A40F-6E51B3FE385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11086382" y="5097354"/>
              <a:ext cx="914400" cy="914400"/>
            </a:xfrm>
            <a:prstGeom prst="rect">
              <a:avLst/>
            </a:prstGeom>
          </p:spPr>
        </p:pic>
      </p:grpSp>
    </p:spTree>
    <p:extLst>
      <p:ext uri="{BB962C8B-B14F-4D97-AF65-F5344CB8AC3E}">
        <p14:creationId xmlns:p14="http://schemas.microsoft.com/office/powerpoint/2010/main" val="20822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hape&#10;&#10;Description automatically generated">
            <a:extLst>
              <a:ext uri="{FF2B5EF4-FFF2-40B4-BE49-F238E27FC236}">
                <a16:creationId xmlns:a16="http://schemas.microsoft.com/office/drawing/2014/main" id="{487E8EAC-38A4-418D-A35E-8CCFBE4F90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TextBox 12">
            <a:extLst>
              <a:ext uri="{FF2B5EF4-FFF2-40B4-BE49-F238E27FC236}">
                <a16:creationId xmlns:a16="http://schemas.microsoft.com/office/drawing/2014/main" id="{A5E899BE-4EC0-4704-8915-EBDA076C1872}"/>
              </a:ext>
            </a:extLst>
          </p:cNvPr>
          <p:cNvSpPr txBox="1"/>
          <p:nvPr/>
        </p:nvSpPr>
        <p:spPr>
          <a:xfrm>
            <a:off x="597143" y="3244334"/>
            <a:ext cx="2916183" cy="369332"/>
          </a:xfrm>
          <a:prstGeom prst="rect">
            <a:avLst/>
          </a:prstGeom>
          <a:noFill/>
        </p:spPr>
        <p:txBody>
          <a:bodyPr wrap="none" rtlCol="0">
            <a:spAutoFit/>
          </a:bodyPr>
          <a:lstStyle/>
          <a:p>
            <a:r>
              <a:rPr lang="en-GB" b="1" dirty="0">
                <a:solidFill>
                  <a:schemeClr val="bg1"/>
                </a:solidFill>
                <a:latin typeface="Century Gothic" panose="020B0502020202020204" pitchFamily="34" charset="0"/>
              </a:rPr>
              <a:t>Defining what a ‘drug’ is</a:t>
            </a:r>
          </a:p>
        </p:txBody>
      </p:sp>
      <p:sp>
        <p:nvSpPr>
          <p:cNvPr id="17" name="TextBox 16">
            <a:extLst>
              <a:ext uri="{FF2B5EF4-FFF2-40B4-BE49-F238E27FC236}">
                <a16:creationId xmlns:a16="http://schemas.microsoft.com/office/drawing/2014/main" id="{BB0F652A-A237-4D46-9F8C-8D27F1E3F7F7}"/>
              </a:ext>
            </a:extLst>
          </p:cNvPr>
          <p:cNvSpPr txBox="1"/>
          <p:nvPr/>
        </p:nvSpPr>
        <p:spPr>
          <a:xfrm>
            <a:off x="6775330" y="1330892"/>
            <a:ext cx="4688456" cy="6847387"/>
          </a:xfrm>
          <a:prstGeom prst="rect">
            <a:avLst/>
          </a:prstGeom>
          <a:noFill/>
        </p:spPr>
        <p:txBody>
          <a:bodyPr wrap="square" rtlCol="0">
            <a:spAutoFit/>
          </a:bodyPr>
          <a:lstStyle/>
          <a:p>
            <a:pPr>
              <a:lnSpc>
                <a:spcPct val="150000"/>
              </a:lnSpc>
              <a:spcAft>
                <a:spcPts val="800"/>
              </a:spcAft>
            </a:pPr>
            <a:r>
              <a:rPr lang="en-GB" dirty="0">
                <a:effectLst/>
                <a:latin typeface="Century Gothic 1"/>
                <a:ea typeface="Calibri" panose="020F0502020204030204" pitchFamily="34" charset="0"/>
                <a:cs typeface="Times New Roman" panose="02020603050405020304" pitchFamily="18" charset="0"/>
              </a:rPr>
              <a:t>The term ‘drug’ covers medications prescribed by a doctor, sold by a pharmacist or procured illicitly and used for recreational purposes. There is crossover. Some prescribed drugs are used (or misused) for their psychoactive properties.</a:t>
            </a:r>
            <a:r>
              <a:rPr lang="en-GB" dirty="0">
                <a:latin typeface="Century Gothic 1"/>
                <a:ea typeface="Calibri" panose="020F0502020204030204" pitchFamily="34" charset="0"/>
                <a:cs typeface="Times New Roman" panose="02020603050405020304" pitchFamily="18" charset="0"/>
              </a:rPr>
              <a:t> </a:t>
            </a:r>
          </a:p>
          <a:p>
            <a:pPr>
              <a:lnSpc>
                <a:spcPct val="150000"/>
              </a:lnSpc>
              <a:spcAft>
                <a:spcPts val="800"/>
              </a:spcAft>
            </a:pPr>
            <a:r>
              <a:rPr lang="en-GB" dirty="0">
                <a:latin typeface="Century Gothic 1"/>
                <a:ea typeface="Calibri" panose="020F0502020204030204" pitchFamily="34" charset="0"/>
                <a:cs typeface="Times New Roman" panose="02020603050405020304" pitchFamily="18" charset="0"/>
              </a:rPr>
              <a:t>Drugs can be ingested into the body in various ways - smoked, inhaled, injected, swallowed, rectal, sublingual. </a:t>
            </a:r>
          </a:p>
          <a:p>
            <a:pPr>
              <a:lnSpc>
                <a:spcPct val="150000"/>
              </a:lnSpc>
              <a:spcAft>
                <a:spcPts val="800"/>
              </a:spcAft>
            </a:pPr>
            <a:r>
              <a:rPr lang="en-GB" dirty="0">
                <a:latin typeface="Century Gothic 1"/>
                <a:ea typeface="Calibri" panose="020F0502020204030204" pitchFamily="34" charset="0"/>
                <a:cs typeface="Times New Roman" panose="02020603050405020304" pitchFamily="18" charset="0"/>
              </a:rPr>
              <a:t>Effects may be different according to how the substance has been taken. </a:t>
            </a:r>
          </a:p>
          <a:p>
            <a:pPr>
              <a:lnSpc>
                <a:spcPct val="150000"/>
              </a:lnSpc>
              <a:spcAft>
                <a:spcPts val="800"/>
              </a:spcAft>
            </a:pPr>
            <a:endParaRPr lang="en-GB"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50000"/>
              </a:lnSpc>
              <a:spcAft>
                <a:spcPts val="800"/>
              </a:spcAft>
            </a:pPr>
            <a:endParaRPr lang="en-GB"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50000"/>
              </a:lnSpc>
              <a:spcAft>
                <a:spcPts val="800"/>
              </a:spcAft>
            </a:pPr>
            <a:endParaRPr lang="en-GB"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50000"/>
              </a:lnSpc>
              <a:spcAft>
                <a:spcPts val="800"/>
              </a:spcAft>
            </a:pPr>
            <a:endParaRPr lang="en-GB" sz="1600" dirty="0">
              <a:effectLst/>
              <a:latin typeface="Century Gothic" panose="020B0502020202020204" pitchFamily="34" charset="0"/>
              <a:ea typeface="Calibri" panose="020F0502020204030204" pitchFamily="34" charset="0"/>
              <a:cs typeface="Times New Roman" panose="02020603050405020304" pitchFamily="18" charset="0"/>
            </a:endParaRPr>
          </a:p>
        </p:txBody>
      </p:sp>
      <p:pic>
        <p:nvPicPr>
          <p:cNvPr id="6" name="Picture 5" descr="Graphical user interface, application, Teams&#10;&#10;Description automatically generated">
            <a:extLst>
              <a:ext uri="{FF2B5EF4-FFF2-40B4-BE49-F238E27FC236}">
                <a16:creationId xmlns:a16="http://schemas.microsoft.com/office/drawing/2014/main" id="{885EFC8A-F9DB-4129-B1F7-456A9E18EE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6671" y="1247588"/>
            <a:ext cx="4404896" cy="3506997"/>
          </a:xfrm>
          <a:prstGeom prst="rect">
            <a:avLst/>
          </a:prstGeom>
        </p:spPr>
      </p:pic>
    </p:spTree>
    <p:extLst>
      <p:ext uri="{BB962C8B-B14F-4D97-AF65-F5344CB8AC3E}">
        <p14:creationId xmlns:p14="http://schemas.microsoft.com/office/powerpoint/2010/main" val="1444232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n orange and white rectangle&#10;&#10;Description automatically generated">
            <a:extLst>
              <a:ext uri="{FF2B5EF4-FFF2-40B4-BE49-F238E27FC236}">
                <a16:creationId xmlns:a16="http://schemas.microsoft.com/office/drawing/2014/main" id="{01917413-325A-37D1-656C-47B8E9A4A0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805F0FA9-F358-450D-819A-289EC1D58787}"/>
              </a:ext>
            </a:extLst>
          </p:cNvPr>
          <p:cNvSpPr txBox="1"/>
          <p:nvPr/>
        </p:nvSpPr>
        <p:spPr>
          <a:xfrm>
            <a:off x="613922" y="3923842"/>
            <a:ext cx="3890966" cy="369332"/>
          </a:xfrm>
          <a:prstGeom prst="rect">
            <a:avLst/>
          </a:prstGeom>
          <a:noFill/>
        </p:spPr>
        <p:txBody>
          <a:bodyPr wrap="square" rtlCol="0">
            <a:spAutoFit/>
          </a:bodyPr>
          <a:lstStyle/>
          <a:p>
            <a:r>
              <a:rPr lang="en-GB" b="1" dirty="0">
                <a:solidFill>
                  <a:schemeClr val="bg1"/>
                </a:solidFill>
                <a:latin typeface="Century Gothic" panose="020B0502020202020204" pitchFamily="34" charset="0"/>
              </a:rPr>
              <a:t>Why do people use drugs?</a:t>
            </a:r>
          </a:p>
        </p:txBody>
      </p:sp>
      <p:pic>
        <p:nvPicPr>
          <p:cNvPr id="6" name="Picture 5" descr="Icon&#10;&#10;Description automatically generated with low confidence">
            <a:extLst>
              <a:ext uri="{FF2B5EF4-FFF2-40B4-BE49-F238E27FC236}">
                <a16:creationId xmlns:a16="http://schemas.microsoft.com/office/drawing/2014/main" id="{B702AC20-09BF-45A5-AFF5-238BF73162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6676" y="1165387"/>
            <a:ext cx="2263613" cy="2263613"/>
          </a:xfrm>
          <a:prstGeom prst="rect">
            <a:avLst/>
          </a:prstGeom>
        </p:spPr>
      </p:pic>
      <p:sp>
        <p:nvSpPr>
          <p:cNvPr id="7" name="TextBox 6">
            <a:extLst>
              <a:ext uri="{FF2B5EF4-FFF2-40B4-BE49-F238E27FC236}">
                <a16:creationId xmlns:a16="http://schemas.microsoft.com/office/drawing/2014/main" id="{DE08415C-06FA-451D-ABE1-FCCAEBCDE8A6}"/>
              </a:ext>
            </a:extLst>
          </p:cNvPr>
          <p:cNvSpPr txBox="1"/>
          <p:nvPr/>
        </p:nvSpPr>
        <p:spPr>
          <a:xfrm>
            <a:off x="7226605" y="1552014"/>
            <a:ext cx="1967727" cy="707886"/>
          </a:xfrm>
          <a:prstGeom prst="rect">
            <a:avLst/>
          </a:prstGeom>
          <a:noFill/>
        </p:spPr>
        <p:txBody>
          <a:bodyPr wrap="square" rtlCol="0">
            <a:spAutoFit/>
          </a:bodyPr>
          <a:lstStyle/>
          <a:p>
            <a:r>
              <a:rPr lang="en-GB" sz="4000" b="1" dirty="0">
                <a:latin typeface="Century Gothic 1"/>
              </a:rPr>
              <a:t>TASK</a:t>
            </a:r>
          </a:p>
        </p:txBody>
      </p:sp>
      <p:sp>
        <p:nvSpPr>
          <p:cNvPr id="8" name="TextBox 7">
            <a:extLst>
              <a:ext uri="{FF2B5EF4-FFF2-40B4-BE49-F238E27FC236}">
                <a16:creationId xmlns:a16="http://schemas.microsoft.com/office/drawing/2014/main" id="{985A970D-D10E-4C0B-A2F4-333D31069724}"/>
              </a:ext>
            </a:extLst>
          </p:cNvPr>
          <p:cNvSpPr txBox="1"/>
          <p:nvPr/>
        </p:nvSpPr>
        <p:spPr>
          <a:xfrm>
            <a:off x="7301345" y="2398444"/>
            <a:ext cx="3222881" cy="1237262"/>
          </a:xfrm>
          <a:prstGeom prst="rect">
            <a:avLst/>
          </a:prstGeom>
          <a:noFill/>
        </p:spPr>
        <p:txBody>
          <a:bodyPr wrap="square" rtlCol="0">
            <a:spAutoFit/>
          </a:bodyPr>
          <a:lstStyle/>
          <a:p>
            <a:pPr>
              <a:lnSpc>
                <a:spcPct val="200000"/>
              </a:lnSpc>
            </a:pPr>
            <a:r>
              <a:rPr lang="en-GB" sz="2000" dirty="0">
                <a:latin typeface="Century Gothic 1"/>
              </a:rPr>
              <a:t>Discuss and list the reasons why people might use drugs.</a:t>
            </a:r>
          </a:p>
        </p:txBody>
      </p:sp>
    </p:spTree>
    <p:extLst>
      <p:ext uri="{BB962C8B-B14F-4D97-AF65-F5344CB8AC3E}">
        <p14:creationId xmlns:p14="http://schemas.microsoft.com/office/powerpoint/2010/main" val="3512401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n orange and white rectangle&#10;&#10;Description automatically generated">
            <a:extLst>
              <a:ext uri="{FF2B5EF4-FFF2-40B4-BE49-F238E27FC236}">
                <a16:creationId xmlns:a16="http://schemas.microsoft.com/office/drawing/2014/main" id="{97728241-C8C3-CF5C-2982-7E193444BF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805F0FA9-F358-450D-819A-289EC1D58787}"/>
              </a:ext>
            </a:extLst>
          </p:cNvPr>
          <p:cNvSpPr txBox="1"/>
          <p:nvPr/>
        </p:nvSpPr>
        <p:spPr>
          <a:xfrm>
            <a:off x="613922" y="3923842"/>
            <a:ext cx="3890966" cy="369332"/>
          </a:xfrm>
          <a:prstGeom prst="rect">
            <a:avLst/>
          </a:prstGeom>
          <a:noFill/>
        </p:spPr>
        <p:txBody>
          <a:bodyPr wrap="square" rtlCol="0">
            <a:spAutoFit/>
          </a:bodyPr>
          <a:lstStyle/>
          <a:p>
            <a:r>
              <a:rPr lang="en-GB" b="1" dirty="0">
                <a:solidFill>
                  <a:schemeClr val="bg1"/>
                </a:solidFill>
                <a:latin typeface="Century Gothic" panose="020B0502020202020204" pitchFamily="34" charset="0"/>
              </a:rPr>
              <a:t>Why do people use drugs?</a:t>
            </a:r>
          </a:p>
        </p:txBody>
      </p:sp>
      <p:pic>
        <p:nvPicPr>
          <p:cNvPr id="5" name="Picture 4" descr="A picture containing text&#10;&#10;Description automatically generated">
            <a:extLst>
              <a:ext uri="{FF2B5EF4-FFF2-40B4-BE49-F238E27FC236}">
                <a16:creationId xmlns:a16="http://schemas.microsoft.com/office/drawing/2014/main" id="{67859100-05D8-48DC-B221-8457D1519E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1858" y="1047750"/>
            <a:ext cx="4762500" cy="4762500"/>
          </a:xfrm>
          <a:prstGeom prst="rect">
            <a:avLst/>
          </a:prstGeom>
        </p:spPr>
      </p:pic>
      <p:sp>
        <p:nvSpPr>
          <p:cNvPr id="9" name="TextBox 8">
            <a:extLst>
              <a:ext uri="{FF2B5EF4-FFF2-40B4-BE49-F238E27FC236}">
                <a16:creationId xmlns:a16="http://schemas.microsoft.com/office/drawing/2014/main" id="{4205E8D6-4340-42FC-8317-FD82C911B240}"/>
              </a:ext>
            </a:extLst>
          </p:cNvPr>
          <p:cNvSpPr txBox="1"/>
          <p:nvPr/>
        </p:nvSpPr>
        <p:spPr>
          <a:xfrm>
            <a:off x="7144625" y="1047750"/>
            <a:ext cx="1227588" cy="307777"/>
          </a:xfrm>
          <a:prstGeom prst="rect">
            <a:avLst/>
          </a:prstGeom>
          <a:noFill/>
        </p:spPr>
        <p:txBody>
          <a:bodyPr wrap="square" rtlCol="0">
            <a:spAutoFit/>
          </a:bodyPr>
          <a:lstStyle/>
          <a:p>
            <a:pPr algn="ctr"/>
            <a:r>
              <a:rPr lang="en-GB" sz="1400" b="1" dirty="0">
                <a:latin typeface="Century Gothic" panose="020B0502020202020204" pitchFamily="34" charset="0"/>
              </a:rPr>
              <a:t>Pleasure</a:t>
            </a:r>
          </a:p>
        </p:txBody>
      </p:sp>
      <p:sp>
        <p:nvSpPr>
          <p:cNvPr id="10" name="TextBox 9">
            <a:extLst>
              <a:ext uri="{FF2B5EF4-FFF2-40B4-BE49-F238E27FC236}">
                <a16:creationId xmlns:a16="http://schemas.microsoft.com/office/drawing/2014/main" id="{724B6BD1-6B32-4DB5-ABFA-7602D2E1601E}"/>
              </a:ext>
            </a:extLst>
          </p:cNvPr>
          <p:cNvSpPr txBox="1"/>
          <p:nvPr/>
        </p:nvSpPr>
        <p:spPr>
          <a:xfrm>
            <a:off x="9226436" y="1047749"/>
            <a:ext cx="1227588" cy="307777"/>
          </a:xfrm>
          <a:prstGeom prst="rect">
            <a:avLst/>
          </a:prstGeom>
          <a:noFill/>
        </p:spPr>
        <p:txBody>
          <a:bodyPr wrap="square" rtlCol="0">
            <a:spAutoFit/>
          </a:bodyPr>
          <a:lstStyle/>
          <a:p>
            <a:pPr algn="ctr"/>
            <a:r>
              <a:rPr lang="en-GB" sz="1400" b="1" dirty="0">
                <a:latin typeface="Century Gothic" panose="020B0502020202020204" pitchFamily="34" charset="0"/>
              </a:rPr>
              <a:t>To fit in</a:t>
            </a:r>
          </a:p>
        </p:txBody>
      </p:sp>
      <p:sp>
        <p:nvSpPr>
          <p:cNvPr id="11" name="TextBox 10">
            <a:extLst>
              <a:ext uri="{FF2B5EF4-FFF2-40B4-BE49-F238E27FC236}">
                <a16:creationId xmlns:a16="http://schemas.microsoft.com/office/drawing/2014/main" id="{861938A6-20B7-4121-8FE6-E34F60C8D25C}"/>
              </a:ext>
            </a:extLst>
          </p:cNvPr>
          <p:cNvSpPr txBox="1"/>
          <p:nvPr/>
        </p:nvSpPr>
        <p:spPr>
          <a:xfrm>
            <a:off x="10080660" y="1921603"/>
            <a:ext cx="1227588" cy="307777"/>
          </a:xfrm>
          <a:prstGeom prst="rect">
            <a:avLst/>
          </a:prstGeom>
          <a:noFill/>
        </p:spPr>
        <p:txBody>
          <a:bodyPr wrap="square" rtlCol="0">
            <a:spAutoFit/>
          </a:bodyPr>
          <a:lstStyle/>
          <a:p>
            <a:pPr algn="ctr"/>
            <a:r>
              <a:rPr lang="en-GB" sz="1400" b="1" dirty="0">
                <a:latin typeface="Century Gothic" panose="020B0502020202020204" pitchFamily="34" charset="0"/>
              </a:rPr>
              <a:t>Curiosity</a:t>
            </a:r>
          </a:p>
        </p:txBody>
      </p:sp>
      <p:sp>
        <p:nvSpPr>
          <p:cNvPr id="12" name="TextBox 11">
            <a:extLst>
              <a:ext uri="{FF2B5EF4-FFF2-40B4-BE49-F238E27FC236}">
                <a16:creationId xmlns:a16="http://schemas.microsoft.com/office/drawing/2014/main" id="{0C99871C-E12D-4DEA-BC19-B3104FA09DB9}"/>
              </a:ext>
            </a:extLst>
          </p:cNvPr>
          <p:cNvSpPr txBox="1"/>
          <p:nvPr/>
        </p:nvSpPr>
        <p:spPr>
          <a:xfrm>
            <a:off x="10266616" y="3121222"/>
            <a:ext cx="1227588" cy="523220"/>
          </a:xfrm>
          <a:prstGeom prst="rect">
            <a:avLst/>
          </a:prstGeom>
          <a:noFill/>
        </p:spPr>
        <p:txBody>
          <a:bodyPr wrap="square" rtlCol="0">
            <a:spAutoFit/>
          </a:bodyPr>
          <a:lstStyle/>
          <a:p>
            <a:pPr algn="ctr"/>
            <a:r>
              <a:rPr lang="en-GB" sz="1400" b="1" dirty="0">
                <a:latin typeface="Century Gothic" panose="020B0502020202020204" pitchFamily="34" charset="0"/>
              </a:rPr>
              <a:t>Peer Pressure</a:t>
            </a:r>
          </a:p>
        </p:txBody>
      </p:sp>
      <p:sp>
        <p:nvSpPr>
          <p:cNvPr id="13" name="TextBox 12">
            <a:extLst>
              <a:ext uri="{FF2B5EF4-FFF2-40B4-BE49-F238E27FC236}">
                <a16:creationId xmlns:a16="http://schemas.microsoft.com/office/drawing/2014/main" id="{28E0E0CD-516E-405A-9DBD-C9848697DE13}"/>
              </a:ext>
            </a:extLst>
          </p:cNvPr>
          <p:cNvSpPr txBox="1"/>
          <p:nvPr/>
        </p:nvSpPr>
        <p:spPr>
          <a:xfrm>
            <a:off x="10080660" y="4320844"/>
            <a:ext cx="1227588" cy="307777"/>
          </a:xfrm>
          <a:prstGeom prst="rect">
            <a:avLst/>
          </a:prstGeom>
          <a:noFill/>
        </p:spPr>
        <p:txBody>
          <a:bodyPr wrap="square" rtlCol="0">
            <a:spAutoFit/>
          </a:bodyPr>
          <a:lstStyle/>
          <a:p>
            <a:pPr algn="ctr"/>
            <a:r>
              <a:rPr lang="en-GB" sz="1400" b="1" dirty="0">
                <a:latin typeface="Century Gothic" panose="020B0502020202020204" pitchFamily="34" charset="0"/>
              </a:rPr>
              <a:t>Weight loss</a:t>
            </a:r>
          </a:p>
        </p:txBody>
      </p:sp>
      <p:sp>
        <p:nvSpPr>
          <p:cNvPr id="14" name="TextBox 13">
            <a:extLst>
              <a:ext uri="{FF2B5EF4-FFF2-40B4-BE49-F238E27FC236}">
                <a16:creationId xmlns:a16="http://schemas.microsoft.com/office/drawing/2014/main" id="{DD2F564E-4351-428E-A04A-C1AA8F7A6725}"/>
              </a:ext>
            </a:extLst>
          </p:cNvPr>
          <p:cNvSpPr txBox="1"/>
          <p:nvPr/>
        </p:nvSpPr>
        <p:spPr>
          <a:xfrm>
            <a:off x="9798230" y="5367328"/>
            <a:ext cx="1510018" cy="307777"/>
          </a:xfrm>
          <a:prstGeom prst="rect">
            <a:avLst/>
          </a:prstGeom>
          <a:noFill/>
        </p:spPr>
        <p:txBody>
          <a:bodyPr wrap="square" rtlCol="0">
            <a:spAutoFit/>
          </a:bodyPr>
          <a:lstStyle/>
          <a:p>
            <a:pPr algn="ctr"/>
            <a:r>
              <a:rPr lang="en-GB" sz="1400" b="1" dirty="0">
                <a:latin typeface="Century Gothic" panose="020B0502020202020204" pitchFamily="34" charset="0"/>
              </a:rPr>
              <a:t>Concentration</a:t>
            </a:r>
          </a:p>
        </p:txBody>
      </p:sp>
      <p:sp>
        <p:nvSpPr>
          <p:cNvPr id="15" name="TextBox 14">
            <a:extLst>
              <a:ext uri="{FF2B5EF4-FFF2-40B4-BE49-F238E27FC236}">
                <a16:creationId xmlns:a16="http://schemas.microsoft.com/office/drawing/2014/main" id="{B1E5FCCA-135B-446A-84DA-71680FD9C4D0}"/>
              </a:ext>
            </a:extLst>
          </p:cNvPr>
          <p:cNvSpPr txBox="1"/>
          <p:nvPr/>
        </p:nvSpPr>
        <p:spPr>
          <a:xfrm>
            <a:off x="6595034" y="5502473"/>
            <a:ext cx="1359127" cy="307777"/>
          </a:xfrm>
          <a:prstGeom prst="rect">
            <a:avLst/>
          </a:prstGeom>
          <a:noFill/>
        </p:spPr>
        <p:txBody>
          <a:bodyPr wrap="square" rtlCol="0">
            <a:spAutoFit/>
          </a:bodyPr>
          <a:lstStyle/>
          <a:p>
            <a:pPr algn="ctr"/>
            <a:r>
              <a:rPr lang="en-GB" sz="1400" b="1" dirty="0">
                <a:latin typeface="Century Gothic" panose="020B0502020202020204" pitchFamily="34" charset="0"/>
              </a:rPr>
              <a:t>Medication</a:t>
            </a:r>
          </a:p>
        </p:txBody>
      </p:sp>
      <p:sp>
        <p:nvSpPr>
          <p:cNvPr id="16" name="TextBox 15">
            <a:extLst>
              <a:ext uri="{FF2B5EF4-FFF2-40B4-BE49-F238E27FC236}">
                <a16:creationId xmlns:a16="http://schemas.microsoft.com/office/drawing/2014/main" id="{B0897FEB-08DF-4FAA-B8E7-B091D0804379}"/>
              </a:ext>
            </a:extLst>
          </p:cNvPr>
          <p:cNvSpPr txBox="1"/>
          <p:nvPr/>
        </p:nvSpPr>
        <p:spPr>
          <a:xfrm>
            <a:off x="6232569" y="4232146"/>
            <a:ext cx="1359127" cy="523220"/>
          </a:xfrm>
          <a:prstGeom prst="rect">
            <a:avLst/>
          </a:prstGeom>
          <a:noFill/>
        </p:spPr>
        <p:txBody>
          <a:bodyPr wrap="square" rtlCol="0">
            <a:spAutoFit/>
          </a:bodyPr>
          <a:lstStyle/>
          <a:p>
            <a:pPr algn="ctr"/>
            <a:r>
              <a:rPr lang="en-GB" sz="1400" b="1" dirty="0">
                <a:latin typeface="Century Gothic" panose="020B0502020202020204" pitchFamily="34" charset="0"/>
              </a:rPr>
              <a:t>Escape reality</a:t>
            </a:r>
          </a:p>
        </p:txBody>
      </p:sp>
      <p:sp>
        <p:nvSpPr>
          <p:cNvPr id="17" name="TextBox 16">
            <a:extLst>
              <a:ext uri="{FF2B5EF4-FFF2-40B4-BE49-F238E27FC236}">
                <a16:creationId xmlns:a16="http://schemas.microsoft.com/office/drawing/2014/main" id="{5C1A1737-BEED-4C0E-B2B5-2E2D4E699ABC}"/>
              </a:ext>
            </a:extLst>
          </p:cNvPr>
          <p:cNvSpPr txBox="1"/>
          <p:nvPr/>
        </p:nvSpPr>
        <p:spPr>
          <a:xfrm>
            <a:off x="5833101" y="3013500"/>
            <a:ext cx="1359127" cy="738664"/>
          </a:xfrm>
          <a:prstGeom prst="rect">
            <a:avLst/>
          </a:prstGeom>
          <a:noFill/>
        </p:spPr>
        <p:txBody>
          <a:bodyPr wrap="square" rtlCol="0">
            <a:spAutoFit/>
          </a:bodyPr>
          <a:lstStyle/>
          <a:p>
            <a:pPr algn="ctr"/>
            <a:r>
              <a:rPr lang="en-GB" sz="1400" b="1" dirty="0">
                <a:latin typeface="Century Gothic" panose="020B0502020202020204" pitchFamily="34" charset="0"/>
              </a:rPr>
              <a:t>Counteract withdrawal effects</a:t>
            </a:r>
          </a:p>
        </p:txBody>
      </p:sp>
      <p:sp>
        <p:nvSpPr>
          <p:cNvPr id="18" name="TextBox 17">
            <a:extLst>
              <a:ext uri="{FF2B5EF4-FFF2-40B4-BE49-F238E27FC236}">
                <a16:creationId xmlns:a16="http://schemas.microsoft.com/office/drawing/2014/main" id="{5BA45528-8886-446E-AE07-364CF93E15F8}"/>
              </a:ext>
            </a:extLst>
          </p:cNvPr>
          <p:cNvSpPr txBox="1"/>
          <p:nvPr/>
        </p:nvSpPr>
        <p:spPr>
          <a:xfrm>
            <a:off x="5571811" y="1695445"/>
            <a:ext cx="1620417" cy="738664"/>
          </a:xfrm>
          <a:prstGeom prst="rect">
            <a:avLst/>
          </a:prstGeom>
          <a:noFill/>
        </p:spPr>
        <p:txBody>
          <a:bodyPr wrap="square" rtlCol="0">
            <a:spAutoFit/>
          </a:bodyPr>
          <a:lstStyle/>
          <a:p>
            <a:pPr algn="ctr"/>
            <a:r>
              <a:rPr lang="en-GB" sz="1400" b="1" dirty="0">
                <a:latin typeface="Century Gothic" panose="020B0502020202020204" pitchFamily="34" charset="0"/>
              </a:rPr>
              <a:t>Enhance other activities (music, dancing, sex)</a:t>
            </a:r>
          </a:p>
        </p:txBody>
      </p:sp>
    </p:spTree>
    <p:extLst>
      <p:ext uri="{BB962C8B-B14F-4D97-AF65-F5344CB8AC3E}">
        <p14:creationId xmlns:p14="http://schemas.microsoft.com/office/powerpoint/2010/main" val="1544370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n orange and white rectangle&#10;&#10;Description automatically generated">
            <a:extLst>
              <a:ext uri="{FF2B5EF4-FFF2-40B4-BE49-F238E27FC236}">
                <a16:creationId xmlns:a16="http://schemas.microsoft.com/office/drawing/2014/main" id="{0307CFDB-1F6D-70ED-0433-2A4DC7D1F1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805F0FA9-F358-450D-819A-289EC1D58787}"/>
              </a:ext>
            </a:extLst>
          </p:cNvPr>
          <p:cNvSpPr txBox="1"/>
          <p:nvPr/>
        </p:nvSpPr>
        <p:spPr>
          <a:xfrm>
            <a:off x="613922" y="3923842"/>
            <a:ext cx="3890966" cy="369332"/>
          </a:xfrm>
          <a:prstGeom prst="rect">
            <a:avLst/>
          </a:prstGeom>
          <a:noFill/>
        </p:spPr>
        <p:txBody>
          <a:bodyPr wrap="square" rtlCol="0">
            <a:spAutoFit/>
          </a:bodyPr>
          <a:lstStyle/>
          <a:p>
            <a:r>
              <a:rPr lang="en-GB" b="1" dirty="0">
                <a:solidFill>
                  <a:schemeClr val="bg1"/>
                </a:solidFill>
                <a:latin typeface="Century Gothic" panose="020B0502020202020204" pitchFamily="34" charset="0"/>
              </a:rPr>
              <a:t>Drug Categories</a:t>
            </a:r>
          </a:p>
        </p:txBody>
      </p:sp>
      <p:pic>
        <p:nvPicPr>
          <p:cNvPr id="2" name="Picture 1">
            <a:extLst>
              <a:ext uri="{FF2B5EF4-FFF2-40B4-BE49-F238E27FC236}">
                <a16:creationId xmlns:a16="http://schemas.microsoft.com/office/drawing/2014/main" id="{5E542349-013C-79FD-3E5C-45C23B408B5F}"/>
              </a:ext>
            </a:extLst>
          </p:cNvPr>
          <p:cNvPicPr>
            <a:picLocks noChangeAspect="1"/>
          </p:cNvPicPr>
          <p:nvPr/>
        </p:nvPicPr>
        <p:blipFill>
          <a:blip r:embed="rId4"/>
          <a:stretch>
            <a:fillRect/>
          </a:stretch>
        </p:blipFill>
        <p:spPr>
          <a:xfrm>
            <a:off x="5303520" y="0"/>
            <a:ext cx="6888480" cy="6858000"/>
          </a:xfrm>
          <a:prstGeom prst="rect">
            <a:avLst/>
          </a:prstGeom>
        </p:spPr>
      </p:pic>
    </p:spTree>
    <p:extLst>
      <p:ext uri="{BB962C8B-B14F-4D97-AF65-F5344CB8AC3E}">
        <p14:creationId xmlns:p14="http://schemas.microsoft.com/office/powerpoint/2010/main" val="3100100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AD9CE1-1108-68B6-B5EA-D6D9FA0B8907}"/>
            </a:ext>
          </a:extLst>
        </p:cNvPr>
        <p:cNvGrpSpPr/>
        <p:nvPr/>
      </p:nvGrpSpPr>
      <p:grpSpPr>
        <a:xfrm>
          <a:off x="0" y="0"/>
          <a:ext cx="0" cy="0"/>
          <a:chOff x="0" y="0"/>
          <a:chExt cx="0" cy="0"/>
        </a:xfrm>
      </p:grpSpPr>
      <p:pic>
        <p:nvPicPr>
          <p:cNvPr id="4" name="Picture 3" descr="A close up of an orange and white rectangle&#10;&#10;Description automatically generated">
            <a:extLst>
              <a:ext uri="{FF2B5EF4-FFF2-40B4-BE49-F238E27FC236}">
                <a16:creationId xmlns:a16="http://schemas.microsoft.com/office/drawing/2014/main" id="{0CE050AC-937F-526B-3872-E7FB9F17FE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descr="A picture containing text, person, holding, hand&#10;&#10;Description automatically generated">
            <a:extLst>
              <a:ext uri="{FF2B5EF4-FFF2-40B4-BE49-F238E27FC236}">
                <a16:creationId xmlns:a16="http://schemas.microsoft.com/office/drawing/2014/main" id="{FA123F15-832B-5766-AB2B-FAD05BE37E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05864" y="-28136"/>
            <a:ext cx="6886136" cy="6886136"/>
          </a:xfrm>
          <a:prstGeom prst="rect">
            <a:avLst/>
          </a:prstGeom>
        </p:spPr>
      </p:pic>
    </p:spTree>
    <p:extLst>
      <p:ext uri="{BB962C8B-B14F-4D97-AF65-F5344CB8AC3E}">
        <p14:creationId xmlns:p14="http://schemas.microsoft.com/office/powerpoint/2010/main" val="4187354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n orange and white rectangle&#10;&#10;Description automatically generated">
            <a:extLst>
              <a:ext uri="{FF2B5EF4-FFF2-40B4-BE49-F238E27FC236}">
                <a16:creationId xmlns:a16="http://schemas.microsoft.com/office/drawing/2014/main" id="{86F66526-76E7-AEAA-64DB-59F83C76F5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9FA6FC80-F314-40E6-A965-73688AE7AF35}"/>
              </a:ext>
            </a:extLst>
          </p:cNvPr>
          <p:cNvSpPr txBox="1"/>
          <p:nvPr/>
        </p:nvSpPr>
        <p:spPr>
          <a:xfrm>
            <a:off x="6747341" y="2775215"/>
            <a:ext cx="3890966" cy="954107"/>
          </a:xfrm>
          <a:prstGeom prst="rect">
            <a:avLst/>
          </a:prstGeom>
          <a:noFill/>
        </p:spPr>
        <p:txBody>
          <a:bodyPr wrap="square" rtlCol="0">
            <a:spAutoFit/>
          </a:bodyPr>
          <a:lstStyle/>
          <a:p>
            <a:pPr algn="ctr"/>
            <a:r>
              <a:rPr lang="en-GB" sz="2800" b="1" dirty="0">
                <a:solidFill>
                  <a:srgbClr val="A0C515"/>
                </a:solidFill>
                <a:latin typeface="Century Gothic" panose="020B0502020202020204" pitchFamily="34" charset="0"/>
              </a:rPr>
              <a:t>Examples of stimulants</a:t>
            </a:r>
          </a:p>
        </p:txBody>
      </p:sp>
      <p:sp>
        <p:nvSpPr>
          <p:cNvPr id="4" name="Rectangle: Diagonal Corners Rounded 3">
            <a:extLst>
              <a:ext uri="{FF2B5EF4-FFF2-40B4-BE49-F238E27FC236}">
                <a16:creationId xmlns:a16="http://schemas.microsoft.com/office/drawing/2014/main" id="{E77D630E-1208-428A-823D-38318CC8F116}"/>
              </a:ext>
            </a:extLst>
          </p:cNvPr>
          <p:cNvSpPr/>
          <p:nvPr/>
        </p:nvSpPr>
        <p:spPr>
          <a:xfrm>
            <a:off x="7229784" y="2585747"/>
            <a:ext cx="2926080" cy="1333042"/>
          </a:xfrm>
          <a:custGeom>
            <a:avLst/>
            <a:gdLst>
              <a:gd name="connsiteX0" fmla="*/ 222178 w 2926080"/>
              <a:gd name="connsiteY0" fmla="*/ 0 h 1333042"/>
              <a:gd name="connsiteX1" fmla="*/ 2926080 w 2926080"/>
              <a:gd name="connsiteY1" fmla="*/ 0 h 1333042"/>
              <a:gd name="connsiteX2" fmla="*/ 2926080 w 2926080"/>
              <a:gd name="connsiteY2" fmla="*/ 0 h 1333042"/>
              <a:gd name="connsiteX3" fmla="*/ 2926080 w 2926080"/>
              <a:gd name="connsiteY3" fmla="*/ 1110864 h 1333042"/>
              <a:gd name="connsiteX4" fmla="*/ 2703902 w 2926080"/>
              <a:gd name="connsiteY4" fmla="*/ 1333042 h 1333042"/>
              <a:gd name="connsiteX5" fmla="*/ 0 w 2926080"/>
              <a:gd name="connsiteY5" fmla="*/ 1333042 h 1333042"/>
              <a:gd name="connsiteX6" fmla="*/ 0 w 2926080"/>
              <a:gd name="connsiteY6" fmla="*/ 1333042 h 1333042"/>
              <a:gd name="connsiteX7" fmla="*/ 0 w 2926080"/>
              <a:gd name="connsiteY7" fmla="*/ 222178 h 1333042"/>
              <a:gd name="connsiteX8" fmla="*/ 222178 w 2926080"/>
              <a:gd name="connsiteY8" fmla="*/ 0 h 133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080" h="1333042" extrusionOk="0">
                <a:moveTo>
                  <a:pt x="222178" y="0"/>
                </a:moveTo>
                <a:cubicBezTo>
                  <a:pt x="573087" y="102219"/>
                  <a:pt x="1954446" y="-20630"/>
                  <a:pt x="2926080" y="0"/>
                </a:cubicBezTo>
                <a:lnTo>
                  <a:pt x="2926080" y="0"/>
                </a:lnTo>
                <a:cubicBezTo>
                  <a:pt x="2924663" y="273117"/>
                  <a:pt x="2848954" y="695317"/>
                  <a:pt x="2926080" y="1110864"/>
                </a:cubicBezTo>
                <a:cubicBezTo>
                  <a:pt x="2915887" y="1228339"/>
                  <a:pt x="2829805" y="1333527"/>
                  <a:pt x="2703902" y="1333042"/>
                </a:cubicBezTo>
                <a:cubicBezTo>
                  <a:pt x="1651081" y="1462847"/>
                  <a:pt x="833573" y="1432742"/>
                  <a:pt x="0" y="1333042"/>
                </a:cubicBezTo>
                <a:lnTo>
                  <a:pt x="0" y="1333042"/>
                </a:lnTo>
                <a:cubicBezTo>
                  <a:pt x="-41124" y="1123323"/>
                  <a:pt x="27" y="697221"/>
                  <a:pt x="0" y="222178"/>
                </a:cubicBezTo>
                <a:cubicBezTo>
                  <a:pt x="3887" y="79631"/>
                  <a:pt x="101323" y="18637"/>
                  <a:pt x="222178" y="0"/>
                </a:cubicBezTo>
                <a:close/>
              </a:path>
            </a:pathLst>
          </a:custGeom>
          <a:noFill/>
          <a:ln w="28575">
            <a:solidFill>
              <a:srgbClr val="5E1B6D"/>
            </a:solidFill>
            <a:extLst>
              <a:ext uri="{C807C97D-BFC1-408E-A445-0C87EB9F89A2}">
                <ask:lineSketchStyleProps xmlns:ask="http://schemas.microsoft.com/office/drawing/2018/sketchyshapes" sd="2442873502">
                  <a:prstGeom prst="round2Diag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22F45C39-4D9A-4837-BB03-10D8E870648B}"/>
              </a:ext>
            </a:extLst>
          </p:cNvPr>
          <p:cNvSpPr txBox="1"/>
          <p:nvPr/>
        </p:nvSpPr>
        <p:spPr>
          <a:xfrm>
            <a:off x="8265240" y="551276"/>
            <a:ext cx="2106213" cy="584775"/>
          </a:xfrm>
          <a:prstGeom prst="rect">
            <a:avLst/>
          </a:prstGeom>
          <a:noFill/>
        </p:spPr>
        <p:txBody>
          <a:bodyPr wrap="square" rtlCol="0">
            <a:spAutoFit/>
          </a:bodyPr>
          <a:lstStyle/>
          <a:p>
            <a:pPr algn="ctr"/>
            <a:r>
              <a:rPr lang="en-GB" sz="1600" b="1" dirty="0">
                <a:latin typeface="Century Gothic" panose="020B0502020202020204" pitchFamily="34" charset="0"/>
              </a:rPr>
              <a:t>Cocaine/Crack Cocaine</a:t>
            </a:r>
            <a:endParaRPr lang="en-GB" sz="1400" b="1" dirty="0">
              <a:latin typeface="Century Gothic" panose="020B0502020202020204" pitchFamily="34" charset="0"/>
            </a:endParaRPr>
          </a:p>
        </p:txBody>
      </p:sp>
      <p:sp>
        <p:nvSpPr>
          <p:cNvPr id="18" name="TextBox 17">
            <a:extLst>
              <a:ext uri="{FF2B5EF4-FFF2-40B4-BE49-F238E27FC236}">
                <a16:creationId xmlns:a16="http://schemas.microsoft.com/office/drawing/2014/main" id="{91AFA40F-CFE7-499F-8BC1-5C984F077300}"/>
              </a:ext>
            </a:extLst>
          </p:cNvPr>
          <p:cNvSpPr txBox="1"/>
          <p:nvPr/>
        </p:nvSpPr>
        <p:spPr>
          <a:xfrm>
            <a:off x="9936479" y="1531922"/>
            <a:ext cx="2106213" cy="338554"/>
          </a:xfrm>
          <a:prstGeom prst="rect">
            <a:avLst/>
          </a:prstGeom>
          <a:noFill/>
        </p:spPr>
        <p:txBody>
          <a:bodyPr wrap="square" rtlCol="0">
            <a:spAutoFit/>
          </a:bodyPr>
          <a:lstStyle/>
          <a:p>
            <a:pPr algn="ctr"/>
            <a:r>
              <a:rPr lang="en-GB" sz="1600" b="1" dirty="0">
                <a:latin typeface="Century Gothic" panose="020B0502020202020204" pitchFamily="34" charset="0"/>
              </a:rPr>
              <a:t>Herbal Ecstasy</a:t>
            </a:r>
            <a:endParaRPr lang="en-GB" sz="1400" b="1" dirty="0">
              <a:latin typeface="Century Gothic" panose="020B0502020202020204" pitchFamily="34" charset="0"/>
            </a:endParaRPr>
          </a:p>
        </p:txBody>
      </p:sp>
      <p:sp>
        <p:nvSpPr>
          <p:cNvPr id="19" name="TextBox 18">
            <a:extLst>
              <a:ext uri="{FF2B5EF4-FFF2-40B4-BE49-F238E27FC236}">
                <a16:creationId xmlns:a16="http://schemas.microsoft.com/office/drawing/2014/main" id="{72535FA9-15BB-4A65-B219-FCAA0E6EF30B}"/>
              </a:ext>
            </a:extLst>
          </p:cNvPr>
          <p:cNvSpPr txBox="1"/>
          <p:nvPr/>
        </p:nvSpPr>
        <p:spPr>
          <a:xfrm>
            <a:off x="10297426" y="3479256"/>
            <a:ext cx="2106213" cy="338554"/>
          </a:xfrm>
          <a:prstGeom prst="rect">
            <a:avLst/>
          </a:prstGeom>
          <a:noFill/>
        </p:spPr>
        <p:txBody>
          <a:bodyPr wrap="square" rtlCol="0">
            <a:spAutoFit/>
          </a:bodyPr>
          <a:lstStyle/>
          <a:p>
            <a:pPr algn="ctr"/>
            <a:r>
              <a:rPr lang="en-GB" sz="1600" b="1" dirty="0">
                <a:latin typeface="Century Gothic" panose="020B0502020202020204" pitchFamily="34" charset="0"/>
              </a:rPr>
              <a:t>Nicotine</a:t>
            </a:r>
          </a:p>
        </p:txBody>
      </p:sp>
      <p:sp>
        <p:nvSpPr>
          <p:cNvPr id="20" name="TextBox 19">
            <a:extLst>
              <a:ext uri="{FF2B5EF4-FFF2-40B4-BE49-F238E27FC236}">
                <a16:creationId xmlns:a16="http://schemas.microsoft.com/office/drawing/2014/main" id="{714A20D7-855C-4C62-B7BC-4D9ABF855671}"/>
              </a:ext>
            </a:extLst>
          </p:cNvPr>
          <p:cNvSpPr txBox="1"/>
          <p:nvPr/>
        </p:nvSpPr>
        <p:spPr>
          <a:xfrm>
            <a:off x="5124984" y="3749512"/>
            <a:ext cx="2106213" cy="338554"/>
          </a:xfrm>
          <a:prstGeom prst="rect">
            <a:avLst/>
          </a:prstGeom>
          <a:noFill/>
        </p:spPr>
        <p:txBody>
          <a:bodyPr wrap="square" rtlCol="0">
            <a:spAutoFit/>
          </a:bodyPr>
          <a:lstStyle/>
          <a:p>
            <a:pPr algn="ctr"/>
            <a:r>
              <a:rPr lang="en-GB" sz="1600" b="1" dirty="0">
                <a:latin typeface="Century Gothic" panose="020B0502020202020204" pitchFamily="34" charset="0"/>
              </a:rPr>
              <a:t>Caffeine</a:t>
            </a:r>
            <a:endParaRPr lang="en-GB" sz="1400" b="1" dirty="0">
              <a:latin typeface="Century Gothic" panose="020B0502020202020204" pitchFamily="34" charset="0"/>
            </a:endParaRPr>
          </a:p>
        </p:txBody>
      </p:sp>
      <p:sp>
        <p:nvSpPr>
          <p:cNvPr id="21" name="TextBox 20">
            <a:extLst>
              <a:ext uri="{FF2B5EF4-FFF2-40B4-BE49-F238E27FC236}">
                <a16:creationId xmlns:a16="http://schemas.microsoft.com/office/drawing/2014/main" id="{062CE325-E929-4319-8DAE-82DBD600C354}"/>
              </a:ext>
            </a:extLst>
          </p:cNvPr>
          <p:cNvSpPr txBox="1"/>
          <p:nvPr/>
        </p:nvSpPr>
        <p:spPr>
          <a:xfrm>
            <a:off x="7139386" y="4914344"/>
            <a:ext cx="2106213" cy="338554"/>
          </a:xfrm>
          <a:prstGeom prst="rect">
            <a:avLst/>
          </a:prstGeom>
          <a:noFill/>
        </p:spPr>
        <p:txBody>
          <a:bodyPr wrap="square" rtlCol="0">
            <a:spAutoFit/>
          </a:bodyPr>
          <a:lstStyle/>
          <a:p>
            <a:pPr algn="ctr"/>
            <a:r>
              <a:rPr lang="en-GB" sz="1600" b="1" dirty="0">
                <a:latin typeface="Century Gothic" panose="020B0502020202020204" pitchFamily="34" charset="0"/>
              </a:rPr>
              <a:t>MDMA, Ecstasy</a:t>
            </a:r>
          </a:p>
        </p:txBody>
      </p:sp>
      <p:sp>
        <p:nvSpPr>
          <p:cNvPr id="22" name="TextBox 21">
            <a:extLst>
              <a:ext uri="{FF2B5EF4-FFF2-40B4-BE49-F238E27FC236}">
                <a16:creationId xmlns:a16="http://schemas.microsoft.com/office/drawing/2014/main" id="{31216074-2478-4EA6-BD8D-937D481ED792}"/>
              </a:ext>
            </a:extLst>
          </p:cNvPr>
          <p:cNvSpPr txBox="1"/>
          <p:nvPr/>
        </p:nvSpPr>
        <p:spPr>
          <a:xfrm>
            <a:off x="9745930" y="4552235"/>
            <a:ext cx="2106213" cy="338554"/>
          </a:xfrm>
          <a:prstGeom prst="rect">
            <a:avLst/>
          </a:prstGeom>
          <a:noFill/>
        </p:spPr>
        <p:txBody>
          <a:bodyPr wrap="square" rtlCol="0">
            <a:spAutoFit/>
          </a:bodyPr>
          <a:lstStyle/>
          <a:p>
            <a:pPr algn="ctr"/>
            <a:r>
              <a:rPr lang="en-GB" sz="1600" b="1" dirty="0">
                <a:latin typeface="Century Gothic" panose="020B0502020202020204" pitchFamily="34" charset="0"/>
              </a:rPr>
              <a:t>Energy drinks</a:t>
            </a:r>
          </a:p>
        </p:txBody>
      </p:sp>
      <p:grpSp>
        <p:nvGrpSpPr>
          <p:cNvPr id="44" name="Group 43">
            <a:extLst>
              <a:ext uri="{FF2B5EF4-FFF2-40B4-BE49-F238E27FC236}">
                <a16:creationId xmlns:a16="http://schemas.microsoft.com/office/drawing/2014/main" id="{DFDF924D-9905-4DEE-BC37-0F5FD5D345E6}"/>
              </a:ext>
            </a:extLst>
          </p:cNvPr>
          <p:cNvGrpSpPr/>
          <p:nvPr/>
        </p:nvGrpSpPr>
        <p:grpSpPr>
          <a:xfrm>
            <a:off x="5969076" y="944654"/>
            <a:ext cx="2238294" cy="1641093"/>
            <a:chOff x="5889102" y="944654"/>
            <a:chExt cx="2238294" cy="1641093"/>
          </a:xfrm>
        </p:grpSpPr>
        <p:sp>
          <p:nvSpPr>
            <p:cNvPr id="11" name="TextBox 10">
              <a:extLst>
                <a:ext uri="{FF2B5EF4-FFF2-40B4-BE49-F238E27FC236}">
                  <a16:creationId xmlns:a16="http://schemas.microsoft.com/office/drawing/2014/main" id="{978F77E5-FB31-47FA-81C4-A2E691FCDABB}"/>
                </a:ext>
              </a:extLst>
            </p:cNvPr>
            <p:cNvSpPr txBox="1"/>
            <p:nvPr/>
          </p:nvSpPr>
          <p:spPr>
            <a:xfrm>
              <a:off x="5889102" y="944654"/>
              <a:ext cx="2238294" cy="338554"/>
            </a:xfrm>
            <a:prstGeom prst="rect">
              <a:avLst/>
            </a:prstGeom>
            <a:noFill/>
          </p:spPr>
          <p:txBody>
            <a:bodyPr wrap="square" rtlCol="0">
              <a:spAutoFit/>
            </a:bodyPr>
            <a:lstStyle/>
            <a:p>
              <a:pPr algn="ctr"/>
              <a:r>
                <a:rPr lang="en-GB" sz="1600" b="1" dirty="0">
                  <a:latin typeface="Century Gothic" panose="020B0502020202020204" pitchFamily="34" charset="0"/>
                </a:rPr>
                <a:t>Amphetamine</a:t>
              </a:r>
            </a:p>
          </p:txBody>
        </p:sp>
        <p:cxnSp>
          <p:nvCxnSpPr>
            <p:cNvPr id="7" name="Connector: Curved 6">
              <a:extLst>
                <a:ext uri="{FF2B5EF4-FFF2-40B4-BE49-F238E27FC236}">
                  <a16:creationId xmlns:a16="http://schemas.microsoft.com/office/drawing/2014/main" id="{6A45F514-D8C8-4EDE-BF1D-B9E49659A609}"/>
                </a:ext>
              </a:extLst>
            </p:cNvPr>
            <p:cNvCxnSpPr/>
            <p:nvPr/>
          </p:nvCxnSpPr>
          <p:spPr>
            <a:xfrm rot="16200000" flipV="1">
              <a:off x="7251757" y="1892384"/>
              <a:ext cx="810096" cy="576629"/>
            </a:xfrm>
            <a:prstGeom prst="curvedConnector3">
              <a:avLst/>
            </a:prstGeom>
            <a:ln w="19050">
              <a:solidFill>
                <a:srgbClr val="5E1B6D"/>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3" name="Connector: Curved 22">
            <a:extLst>
              <a:ext uri="{FF2B5EF4-FFF2-40B4-BE49-F238E27FC236}">
                <a16:creationId xmlns:a16="http://schemas.microsoft.com/office/drawing/2014/main" id="{E1BAF4A9-0248-43CD-BABC-14044F061097}"/>
              </a:ext>
            </a:extLst>
          </p:cNvPr>
          <p:cNvCxnSpPr>
            <a:cxnSpLocks/>
          </p:cNvCxnSpPr>
          <p:nvPr/>
        </p:nvCxnSpPr>
        <p:spPr>
          <a:xfrm rot="5400000" flipH="1" flipV="1">
            <a:off x="8285019" y="1637672"/>
            <a:ext cx="1311561" cy="434153"/>
          </a:xfrm>
          <a:prstGeom prst="curvedConnector3">
            <a:avLst/>
          </a:prstGeom>
          <a:ln w="19050">
            <a:solidFill>
              <a:srgbClr val="5E1B6D"/>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or: Curved 23">
            <a:extLst>
              <a:ext uri="{FF2B5EF4-FFF2-40B4-BE49-F238E27FC236}">
                <a16:creationId xmlns:a16="http://schemas.microsoft.com/office/drawing/2014/main" id="{F2CFD1AC-C27F-425F-A883-6A4F6687C41A}"/>
              </a:ext>
            </a:extLst>
          </p:cNvPr>
          <p:cNvCxnSpPr>
            <a:cxnSpLocks/>
          </p:cNvCxnSpPr>
          <p:nvPr/>
        </p:nvCxnSpPr>
        <p:spPr>
          <a:xfrm flipV="1">
            <a:off x="9745930" y="1870477"/>
            <a:ext cx="766135" cy="667951"/>
          </a:xfrm>
          <a:prstGeom prst="curvedConnector3">
            <a:avLst/>
          </a:prstGeom>
          <a:ln w="19050">
            <a:solidFill>
              <a:srgbClr val="5E1B6D"/>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or: Curved 28">
            <a:extLst>
              <a:ext uri="{FF2B5EF4-FFF2-40B4-BE49-F238E27FC236}">
                <a16:creationId xmlns:a16="http://schemas.microsoft.com/office/drawing/2014/main" id="{AA962D18-28F9-4E3D-BE22-F0698021D085}"/>
              </a:ext>
            </a:extLst>
          </p:cNvPr>
          <p:cNvCxnSpPr>
            <a:cxnSpLocks/>
          </p:cNvCxnSpPr>
          <p:nvPr/>
        </p:nvCxnSpPr>
        <p:spPr>
          <a:xfrm>
            <a:off x="10297426" y="3014148"/>
            <a:ext cx="692159" cy="338554"/>
          </a:xfrm>
          <a:prstGeom prst="curvedConnector3">
            <a:avLst/>
          </a:prstGeom>
          <a:ln w="19050">
            <a:solidFill>
              <a:srgbClr val="5E1B6D"/>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or: Curved 31">
            <a:extLst>
              <a:ext uri="{FF2B5EF4-FFF2-40B4-BE49-F238E27FC236}">
                <a16:creationId xmlns:a16="http://schemas.microsoft.com/office/drawing/2014/main" id="{8AB64422-BD69-48BA-BC64-210B474C3C8C}"/>
              </a:ext>
            </a:extLst>
          </p:cNvPr>
          <p:cNvCxnSpPr>
            <a:cxnSpLocks/>
          </p:cNvCxnSpPr>
          <p:nvPr/>
        </p:nvCxnSpPr>
        <p:spPr>
          <a:xfrm>
            <a:off x="9406073" y="4108508"/>
            <a:ext cx="530406" cy="525553"/>
          </a:xfrm>
          <a:prstGeom prst="curvedConnector3">
            <a:avLst/>
          </a:prstGeom>
          <a:ln w="19050">
            <a:solidFill>
              <a:srgbClr val="5E1B6D"/>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nector: Curved 35">
            <a:extLst>
              <a:ext uri="{FF2B5EF4-FFF2-40B4-BE49-F238E27FC236}">
                <a16:creationId xmlns:a16="http://schemas.microsoft.com/office/drawing/2014/main" id="{9F5CBCC4-5578-4E27-997F-691248D2C0AB}"/>
              </a:ext>
            </a:extLst>
          </p:cNvPr>
          <p:cNvCxnSpPr>
            <a:cxnSpLocks/>
          </p:cNvCxnSpPr>
          <p:nvPr/>
        </p:nvCxnSpPr>
        <p:spPr>
          <a:xfrm rot="5400000">
            <a:off x="7901837" y="4272666"/>
            <a:ext cx="805836" cy="477520"/>
          </a:xfrm>
          <a:prstGeom prst="curvedConnector3">
            <a:avLst/>
          </a:prstGeom>
          <a:ln w="19050">
            <a:solidFill>
              <a:srgbClr val="5E1B6D"/>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nector: Curved 38">
            <a:extLst>
              <a:ext uri="{FF2B5EF4-FFF2-40B4-BE49-F238E27FC236}">
                <a16:creationId xmlns:a16="http://schemas.microsoft.com/office/drawing/2014/main" id="{BB93212B-4D75-4ED1-90AA-C65B3BDD815C}"/>
              </a:ext>
            </a:extLst>
          </p:cNvPr>
          <p:cNvCxnSpPr>
            <a:cxnSpLocks/>
          </p:cNvCxnSpPr>
          <p:nvPr/>
        </p:nvCxnSpPr>
        <p:spPr>
          <a:xfrm rot="10800000" flipV="1">
            <a:off x="6443731" y="3042006"/>
            <a:ext cx="747583" cy="588395"/>
          </a:xfrm>
          <a:prstGeom prst="curvedConnector3">
            <a:avLst>
              <a:gd name="adj1" fmla="val 50000"/>
            </a:avLst>
          </a:prstGeom>
          <a:ln w="19050">
            <a:solidFill>
              <a:srgbClr val="5E1B6D"/>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F779F716-8981-9002-8D96-EEE2BEC37298}"/>
              </a:ext>
            </a:extLst>
          </p:cNvPr>
          <p:cNvPicPr>
            <a:picLocks noChangeAspect="1"/>
          </p:cNvPicPr>
          <p:nvPr/>
        </p:nvPicPr>
        <p:blipFill>
          <a:blip r:embed="rId4"/>
          <a:stretch>
            <a:fillRect/>
          </a:stretch>
        </p:blipFill>
        <p:spPr>
          <a:xfrm>
            <a:off x="590265" y="3871901"/>
            <a:ext cx="3944454" cy="499915"/>
          </a:xfrm>
          <a:prstGeom prst="rect">
            <a:avLst/>
          </a:prstGeom>
        </p:spPr>
      </p:pic>
    </p:spTree>
    <p:extLst>
      <p:ext uri="{BB962C8B-B14F-4D97-AF65-F5344CB8AC3E}">
        <p14:creationId xmlns:p14="http://schemas.microsoft.com/office/powerpoint/2010/main" val="1818500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ppt_x"/>
                                          </p:val>
                                        </p:tav>
                                        <p:tav tm="100000">
                                          <p:val>
                                            <p:strVal val="#ppt_x"/>
                                          </p:val>
                                        </p:tav>
                                      </p:tavLst>
                                    </p:anim>
                                    <p:anim calcmode="lin" valueType="num">
                                      <p:cBhvr additive="base">
                                        <p:cTn id="8"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ppt_x"/>
                                          </p:val>
                                        </p:tav>
                                        <p:tav tm="100000">
                                          <p:val>
                                            <p:strVal val="#ppt_x"/>
                                          </p:val>
                                        </p:tav>
                                      </p:tavLst>
                                    </p:anim>
                                    <p:anim calcmode="lin" valueType="num">
                                      <p:cBhvr additive="base">
                                        <p:cTn id="24" dur="500" fill="hold"/>
                                        <p:tgtEl>
                                          <p:spTgt spid="2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additive="base">
                                        <p:cTn id="33" dur="500" fill="hold"/>
                                        <p:tgtEl>
                                          <p:spTgt spid="29"/>
                                        </p:tgtEl>
                                        <p:attrNameLst>
                                          <p:attrName>ppt_x</p:attrName>
                                        </p:attrNameLst>
                                      </p:cBhvr>
                                      <p:tavLst>
                                        <p:tav tm="0">
                                          <p:val>
                                            <p:strVal val="#ppt_x"/>
                                          </p:val>
                                        </p:tav>
                                        <p:tav tm="100000">
                                          <p:val>
                                            <p:strVal val="#ppt_x"/>
                                          </p:val>
                                        </p:tav>
                                      </p:tavLst>
                                    </p:anim>
                                    <p:anim calcmode="lin" valueType="num">
                                      <p:cBhvr additive="base">
                                        <p:cTn id="34" dur="500" fill="hold"/>
                                        <p:tgtEl>
                                          <p:spTgt spid="2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500" fill="hold"/>
                                        <p:tgtEl>
                                          <p:spTgt spid="32"/>
                                        </p:tgtEl>
                                        <p:attrNameLst>
                                          <p:attrName>ppt_x</p:attrName>
                                        </p:attrNameLst>
                                      </p:cBhvr>
                                      <p:tavLst>
                                        <p:tav tm="0">
                                          <p:val>
                                            <p:strVal val="#ppt_x"/>
                                          </p:val>
                                        </p:tav>
                                        <p:tav tm="100000">
                                          <p:val>
                                            <p:strVal val="#ppt_x"/>
                                          </p:val>
                                        </p:tav>
                                      </p:tavLst>
                                    </p:anim>
                                    <p:anim calcmode="lin" valueType="num">
                                      <p:cBhvr additive="base">
                                        <p:cTn id="44" dur="500" fill="hold"/>
                                        <p:tgtEl>
                                          <p:spTgt spid="3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ppt_x"/>
                                          </p:val>
                                        </p:tav>
                                        <p:tav tm="100000">
                                          <p:val>
                                            <p:strVal val="#ppt_x"/>
                                          </p:val>
                                        </p:tav>
                                      </p:tavLst>
                                    </p:anim>
                                    <p:anim calcmode="lin" valueType="num">
                                      <p:cBhvr additive="base">
                                        <p:cTn id="4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6"/>
                                        </p:tgtEl>
                                        <p:attrNameLst>
                                          <p:attrName>style.visibility</p:attrName>
                                        </p:attrNameLst>
                                      </p:cBhvr>
                                      <p:to>
                                        <p:strVal val="visible"/>
                                      </p:to>
                                    </p:set>
                                    <p:anim calcmode="lin" valueType="num">
                                      <p:cBhvr additive="base">
                                        <p:cTn id="53" dur="500" fill="hold"/>
                                        <p:tgtEl>
                                          <p:spTgt spid="36"/>
                                        </p:tgtEl>
                                        <p:attrNameLst>
                                          <p:attrName>ppt_x</p:attrName>
                                        </p:attrNameLst>
                                      </p:cBhvr>
                                      <p:tavLst>
                                        <p:tav tm="0">
                                          <p:val>
                                            <p:strVal val="#ppt_x"/>
                                          </p:val>
                                        </p:tav>
                                        <p:tav tm="100000">
                                          <p:val>
                                            <p:strVal val="#ppt_x"/>
                                          </p:val>
                                        </p:tav>
                                      </p:tavLst>
                                    </p:anim>
                                    <p:anim calcmode="lin" valueType="num">
                                      <p:cBhvr additive="base">
                                        <p:cTn id="54" dur="500" fill="hold"/>
                                        <p:tgtEl>
                                          <p:spTgt spid="3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ppt_x"/>
                                          </p:val>
                                        </p:tav>
                                        <p:tav tm="100000">
                                          <p:val>
                                            <p:strVal val="#ppt_x"/>
                                          </p:val>
                                        </p:tav>
                                      </p:tavLst>
                                    </p:anim>
                                    <p:anim calcmode="lin" valueType="num">
                                      <p:cBhvr additive="base">
                                        <p:cTn id="5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additive="base">
                                        <p:cTn id="63" dur="500" fill="hold"/>
                                        <p:tgtEl>
                                          <p:spTgt spid="20"/>
                                        </p:tgtEl>
                                        <p:attrNameLst>
                                          <p:attrName>ppt_x</p:attrName>
                                        </p:attrNameLst>
                                      </p:cBhvr>
                                      <p:tavLst>
                                        <p:tav tm="0">
                                          <p:val>
                                            <p:strVal val="#ppt_x"/>
                                          </p:val>
                                        </p:tav>
                                        <p:tav tm="100000">
                                          <p:val>
                                            <p:strVal val="#ppt_x"/>
                                          </p:val>
                                        </p:tav>
                                      </p:tavLst>
                                    </p:anim>
                                    <p:anim calcmode="lin" valueType="num">
                                      <p:cBhvr additive="base">
                                        <p:cTn id="64" dur="500" fill="hold"/>
                                        <p:tgtEl>
                                          <p:spTgt spid="20"/>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additive="base">
                                        <p:cTn id="67" dur="500" fill="hold"/>
                                        <p:tgtEl>
                                          <p:spTgt spid="39"/>
                                        </p:tgtEl>
                                        <p:attrNameLst>
                                          <p:attrName>ppt_x</p:attrName>
                                        </p:attrNameLst>
                                      </p:cBhvr>
                                      <p:tavLst>
                                        <p:tav tm="0">
                                          <p:val>
                                            <p:strVal val="#ppt_x"/>
                                          </p:val>
                                        </p:tav>
                                        <p:tav tm="100000">
                                          <p:val>
                                            <p:strVal val="#ppt_x"/>
                                          </p:val>
                                        </p:tav>
                                      </p:tavLst>
                                    </p:anim>
                                    <p:anim calcmode="lin" valueType="num">
                                      <p:cBhvr additive="base">
                                        <p:cTn id="6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n orange and white rectangle&#10;&#10;Description automatically generated">
            <a:extLst>
              <a:ext uri="{FF2B5EF4-FFF2-40B4-BE49-F238E27FC236}">
                <a16:creationId xmlns:a16="http://schemas.microsoft.com/office/drawing/2014/main" id="{076E59E7-AED2-4AE4-7D61-ACFB0C21C0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805F0FA9-F358-450D-819A-289EC1D58787}"/>
              </a:ext>
            </a:extLst>
          </p:cNvPr>
          <p:cNvSpPr txBox="1"/>
          <p:nvPr/>
        </p:nvSpPr>
        <p:spPr>
          <a:xfrm>
            <a:off x="613922" y="3923842"/>
            <a:ext cx="3890966" cy="369332"/>
          </a:xfrm>
          <a:prstGeom prst="rect">
            <a:avLst/>
          </a:prstGeom>
          <a:noFill/>
        </p:spPr>
        <p:txBody>
          <a:bodyPr wrap="square" rtlCol="0">
            <a:spAutoFit/>
          </a:bodyPr>
          <a:lstStyle/>
          <a:p>
            <a:r>
              <a:rPr lang="en-GB" b="1" dirty="0">
                <a:solidFill>
                  <a:schemeClr val="bg1"/>
                </a:solidFill>
                <a:latin typeface="Century Gothic" panose="020B0502020202020204" pitchFamily="34" charset="0"/>
              </a:rPr>
              <a:t>Stimulants</a:t>
            </a:r>
          </a:p>
        </p:txBody>
      </p:sp>
      <p:sp>
        <p:nvSpPr>
          <p:cNvPr id="6" name="TextBox 5">
            <a:extLst>
              <a:ext uri="{FF2B5EF4-FFF2-40B4-BE49-F238E27FC236}">
                <a16:creationId xmlns:a16="http://schemas.microsoft.com/office/drawing/2014/main" id="{9FA6FC80-F314-40E6-A965-73688AE7AF35}"/>
              </a:ext>
            </a:extLst>
          </p:cNvPr>
          <p:cNvSpPr txBox="1"/>
          <p:nvPr/>
        </p:nvSpPr>
        <p:spPr>
          <a:xfrm>
            <a:off x="6811522" y="603178"/>
            <a:ext cx="3890966" cy="523220"/>
          </a:xfrm>
          <a:prstGeom prst="rect">
            <a:avLst/>
          </a:prstGeom>
          <a:noFill/>
        </p:spPr>
        <p:txBody>
          <a:bodyPr wrap="square" rtlCol="0">
            <a:spAutoFit/>
          </a:bodyPr>
          <a:lstStyle/>
          <a:p>
            <a:pPr algn="ctr"/>
            <a:r>
              <a:rPr lang="en-GB" sz="2800" b="1" dirty="0">
                <a:solidFill>
                  <a:srgbClr val="A0C515"/>
                </a:solidFill>
                <a:latin typeface="Century Gothic" panose="020B0502020202020204" pitchFamily="34" charset="0"/>
              </a:rPr>
              <a:t>Desired Effects</a:t>
            </a:r>
          </a:p>
        </p:txBody>
      </p:sp>
      <p:grpSp>
        <p:nvGrpSpPr>
          <p:cNvPr id="2" name="Group 1">
            <a:extLst>
              <a:ext uri="{FF2B5EF4-FFF2-40B4-BE49-F238E27FC236}">
                <a16:creationId xmlns:a16="http://schemas.microsoft.com/office/drawing/2014/main" id="{FB751B31-A4C9-B717-A1CA-CC958725275E}"/>
              </a:ext>
            </a:extLst>
          </p:cNvPr>
          <p:cNvGrpSpPr/>
          <p:nvPr/>
        </p:nvGrpSpPr>
        <p:grpSpPr>
          <a:xfrm>
            <a:off x="5734051" y="1542592"/>
            <a:ext cx="5597378" cy="4762500"/>
            <a:chOff x="5734051" y="1542592"/>
            <a:chExt cx="5597378" cy="4762500"/>
          </a:xfrm>
        </p:grpSpPr>
        <p:pic>
          <p:nvPicPr>
            <p:cNvPr id="11" name="Picture 10" descr="Schematic&#10;&#10;Description automatically generated">
              <a:extLst>
                <a:ext uri="{FF2B5EF4-FFF2-40B4-BE49-F238E27FC236}">
                  <a16:creationId xmlns:a16="http://schemas.microsoft.com/office/drawing/2014/main" id="{F1936795-BB50-48FA-9C09-0EC99214AA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7950" y="1542592"/>
              <a:ext cx="4762500" cy="4762500"/>
            </a:xfrm>
            <a:prstGeom prst="rect">
              <a:avLst/>
            </a:prstGeom>
          </p:spPr>
        </p:pic>
        <p:sp>
          <p:nvSpPr>
            <p:cNvPr id="13" name="TextBox 12">
              <a:extLst>
                <a:ext uri="{FF2B5EF4-FFF2-40B4-BE49-F238E27FC236}">
                  <a16:creationId xmlns:a16="http://schemas.microsoft.com/office/drawing/2014/main" id="{8315C17F-5A34-45C9-8701-346E7953C156}"/>
                </a:ext>
              </a:extLst>
            </p:cNvPr>
            <p:cNvSpPr txBox="1"/>
            <p:nvPr/>
          </p:nvSpPr>
          <p:spPr>
            <a:xfrm>
              <a:off x="6811522" y="1666626"/>
              <a:ext cx="1227588" cy="307777"/>
            </a:xfrm>
            <a:prstGeom prst="rect">
              <a:avLst/>
            </a:prstGeom>
            <a:noFill/>
          </p:spPr>
          <p:txBody>
            <a:bodyPr wrap="square" rtlCol="0">
              <a:spAutoFit/>
            </a:bodyPr>
            <a:lstStyle/>
            <a:p>
              <a:pPr algn="ctr"/>
              <a:r>
                <a:rPr lang="en-GB" sz="1400" b="1" dirty="0">
                  <a:latin typeface="Century Gothic" panose="020B0502020202020204" pitchFamily="34" charset="0"/>
                </a:rPr>
                <a:t>Energy</a:t>
              </a:r>
            </a:p>
          </p:txBody>
        </p:sp>
        <p:sp>
          <p:nvSpPr>
            <p:cNvPr id="14" name="TextBox 13">
              <a:extLst>
                <a:ext uri="{FF2B5EF4-FFF2-40B4-BE49-F238E27FC236}">
                  <a16:creationId xmlns:a16="http://schemas.microsoft.com/office/drawing/2014/main" id="{EFBC55B5-BF1D-4860-BC3F-289553DD250C}"/>
                </a:ext>
              </a:extLst>
            </p:cNvPr>
            <p:cNvSpPr txBox="1"/>
            <p:nvPr/>
          </p:nvSpPr>
          <p:spPr>
            <a:xfrm>
              <a:off x="9186785" y="1542592"/>
              <a:ext cx="1227588" cy="307777"/>
            </a:xfrm>
            <a:prstGeom prst="rect">
              <a:avLst/>
            </a:prstGeom>
            <a:noFill/>
          </p:spPr>
          <p:txBody>
            <a:bodyPr wrap="square" rtlCol="0">
              <a:spAutoFit/>
            </a:bodyPr>
            <a:lstStyle/>
            <a:p>
              <a:pPr algn="ctr"/>
              <a:r>
                <a:rPr lang="en-GB" sz="1400" b="1" dirty="0">
                  <a:latin typeface="Century Gothic" panose="020B0502020202020204" pitchFamily="34" charset="0"/>
                </a:rPr>
                <a:t>Confidence</a:t>
              </a:r>
            </a:p>
          </p:txBody>
        </p:sp>
        <p:sp>
          <p:nvSpPr>
            <p:cNvPr id="15" name="TextBox 14">
              <a:extLst>
                <a:ext uri="{FF2B5EF4-FFF2-40B4-BE49-F238E27FC236}">
                  <a16:creationId xmlns:a16="http://schemas.microsoft.com/office/drawing/2014/main" id="{508A811F-20C4-4249-84EE-52FA6CB01D61}"/>
                </a:ext>
              </a:extLst>
            </p:cNvPr>
            <p:cNvSpPr txBox="1"/>
            <p:nvPr/>
          </p:nvSpPr>
          <p:spPr>
            <a:xfrm>
              <a:off x="10103841" y="2901241"/>
              <a:ext cx="1227588" cy="307777"/>
            </a:xfrm>
            <a:prstGeom prst="rect">
              <a:avLst/>
            </a:prstGeom>
            <a:noFill/>
          </p:spPr>
          <p:txBody>
            <a:bodyPr wrap="square" rtlCol="0">
              <a:spAutoFit/>
            </a:bodyPr>
            <a:lstStyle/>
            <a:p>
              <a:pPr algn="ctr"/>
              <a:r>
                <a:rPr lang="en-US" sz="1400" b="1" dirty="0" err="1">
                  <a:latin typeface="Century Gothic" panose="020B0502020202020204" pitchFamily="34" charset="0"/>
                </a:rPr>
                <a:t>Socialise</a:t>
              </a:r>
              <a:endParaRPr lang="en-GB" sz="1400" b="1" dirty="0">
                <a:latin typeface="Century Gothic" panose="020B0502020202020204" pitchFamily="34" charset="0"/>
              </a:endParaRPr>
            </a:p>
          </p:txBody>
        </p:sp>
        <p:sp>
          <p:nvSpPr>
            <p:cNvPr id="16" name="TextBox 15">
              <a:extLst>
                <a:ext uri="{FF2B5EF4-FFF2-40B4-BE49-F238E27FC236}">
                  <a16:creationId xmlns:a16="http://schemas.microsoft.com/office/drawing/2014/main" id="{37D2C66E-D6F6-4100-86B0-3202D57704AE}"/>
                </a:ext>
              </a:extLst>
            </p:cNvPr>
            <p:cNvSpPr txBox="1"/>
            <p:nvPr/>
          </p:nvSpPr>
          <p:spPr>
            <a:xfrm>
              <a:off x="10103841" y="4842458"/>
              <a:ext cx="1227588" cy="523220"/>
            </a:xfrm>
            <a:prstGeom prst="rect">
              <a:avLst/>
            </a:prstGeom>
            <a:noFill/>
          </p:spPr>
          <p:txBody>
            <a:bodyPr wrap="square" rtlCol="0">
              <a:spAutoFit/>
            </a:bodyPr>
            <a:lstStyle/>
            <a:p>
              <a:pPr algn="ctr"/>
              <a:r>
                <a:rPr lang="en-GB" sz="1400" b="1" dirty="0">
                  <a:latin typeface="Century Gothic" panose="020B0502020202020204" pitchFamily="34" charset="0"/>
                </a:rPr>
                <a:t>To stay awake</a:t>
              </a:r>
            </a:p>
          </p:txBody>
        </p:sp>
        <p:sp>
          <p:nvSpPr>
            <p:cNvPr id="17" name="TextBox 16">
              <a:extLst>
                <a:ext uri="{FF2B5EF4-FFF2-40B4-BE49-F238E27FC236}">
                  <a16:creationId xmlns:a16="http://schemas.microsoft.com/office/drawing/2014/main" id="{37CB6539-9705-49D6-A4EC-D3285C457AA7}"/>
                </a:ext>
              </a:extLst>
            </p:cNvPr>
            <p:cNvSpPr txBox="1"/>
            <p:nvPr/>
          </p:nvSpPr>
          <p:spPr>
            <a:xfrm>
              <a:off x="6197728" y="5519898"/>
              <a:ext cx="1227588" cy="523220"/>
            </a:xfrm>
            <a:prstGeom prst="rect">
              <a:avLst/>
            </a:prstGeom>
            <a:noFill/>
          </p:spPr>
          <p:txBody>
            <a:bodyPr wrap="square" rtlCol="0">
              <a:spAutoFit/>
            </a:bodyPr>
            <a:lstStyle/>
            <a:p>
              <a:pPr algn="ctr"/>
              <a:r>
                <a:rPr lang="en-GB" sz="1400" b="1" dirty="0">
                  <a:latin typeface="Century Gothic" panose="020B0502020202020204" pitchFamily="34" charset="0"/>
                </a:rPr>
                <a:t>Elevate mood</a:t>
              </a:r>
            </a:p>
          </p:txBody>
        </p:sp>
        <p:sp>
          <p:nvSpPr>
            <p:cNvPr id="18" name="TextBox 17">
              <a:extLst>
                <a:ext uri="{FF2B5EF4-FFF2-40B4-BE49-F238E27FC236}">
                  <a16:creationId xmlns:a16="http://schemas.microsoft.com/office/drawing/2014/main" id="{5FE1FEE8-0E82-404F-9DB6-D14429643AEB}"/>
                </a:ext>
              </a:extLst>
            </p:cNvPr>
            <p:cNvSpPr txBox="1"/>
            <p:nvPr/>
          </p:nvSpPr>
          <p:spPr>
            <a:xfrm>
              <a:off x="5734051" y="4256582"/>
              <a:ext cx="1227588" cy="307777"/>
            </a:xfrm>
            <a:prstGeom prst="rect">
              <a:avLst/>
            </a:prstGeom>
            <a:noFill/>
          </p:spPr>
          <p:txBody>
            <a:bodyPr wrap="square" rtlCol="0">
              <a:spAutoFit/>
            </a:bodyPr>
            <a:lstStyle/>
            <a:p>
              <a:pPr algn="ctr"/>
              <a:r>
                <a:rPr lang="en-GB" sz="1400" b="1" dirty="0">
                  <a:latin typeface="Century Gothic" panose="020B0502020202020204" pitchFamily="34" charset="0"/>
                </a:rPr>
                <a:t>Lose weight</a:t>
              </a:r>
            </a:p>
          </p:txBody>
        </p:sp>
        <p:sp>
          <p:nvSpPr>
            <p:cNvPr id="20" name="TextBox 19">
              <a:extLst>
                <a:ext uri="{FF2B5EF4-FFF2-40B4-BE49-F238E27FC236}">
                  <a16:creationId xmlns:a16="http://schemas.microsoft.com/office/drawing/2014/main" id="{E6283DCB-0811-44DA-8BA9-7610D3CB1251}"/>
                </a:ext>
              </a:extLst>
            </p:cNvPr>
            <p:cNvSpPr txBox="1"/>
            <p:nvPr/>
          </p:nvSpPr>
          <p:spPr>
            <a:xfrm>
              <a:off x="5945686" y="2611615"/>
              <a:ext cx="1227588" cy="738664"/>
            </a:xfrm>
            <a:prstGeom prst="rect">
              <a:avLst/>
            </a:prstGeom>
            <a:noFill/>
          </p:spPr>
          <p:txBody>
            <a:bodyPr wrap="square" rtlCol="0">
              <a:spAutoFit/>
            </a:bodyPr>
            <a:lstStyle/>
            <a:p>
              <a:pPr algn="ctr"/>
              <a:r>
                <a:rPr lang="en-GB" sz="1400" b="1" dirty="0">
                  <a:latin typeface="Century Gothic" panose="020B0502020202020204" pitchFamily="34" charset="0"/>
                </a:rPr>
                <a:t>Enhances other activities</a:t>
              </a:r>
            </a:p>
          </p:txBody>
        </p:sp>
      </p:grpSp>
    </p:spTree>
    <p:extLst>
      <p:ext uri="{BB962C8B-B14F-4D97-AF65-F5344CB8AC3E}">
        <p14:creationId xmlns:p14="http://schemas.microsoft.com/office/powerpoint/2010/main" val="253972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n orange and white rectangle&#10;&#10;Description automatically generated">
            <a:extLst>
              <a:ext uri="{FF2B5EF4-FFF2-40B4-BE49-F238E27FC236}">
                <a16:creationId xmlns:a16="http://schemas.microsoft.com/office/drawing/2014/main" id="{C06A256C-D203-E142-F474-2635B010FB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805F0FA9-F358-450D-819A-289EC1D58787}"/>
              </a:ext>
            </a:extLst>
          </p:cNvPr>
          <p:cNvSpPr txBox="1"/>
          <p:nvPr/>
        </p:nvSpPr>
        <p:spPr>
          <a:xfrm>
            <a:off x="613922" y="3923842"/>
            <a:ext cx="3890966" cy="369332"/>
          </a:xfrm>
          <a:prstGeom prst="rect">
            <a:avLst/>
          </a:prstGeom>
          <a:noFill/>
        </p:spPr>
        <p:txBody>
          <a:bodyPr wrap="square" rtlCol="0">
            <a:spAutoFit/>
          </a:bodyPr>
          <a:lstStyle/>
          <a:p>
            <a:r>
              <a:rPr lang="en-GB" b="1" dirty="0">
                <a:solidFill>
                  <a:schemeClr val="bg1"/>
                </a:solidFill>
                <a:latin typeface="Century Gothic" panose="020B0502020202020204" pitchFamily="34" charset="0"/>
              </a:rPr>
              <a:t>Stimulants</a:t>
            </a:r>
          </a:p>
        </p:txBody>
      </p:sp>
      <p:sp>
        <p:nvSpPr>
          <p:cNvPr id="6" name="TextBox 5">
            <a:extLst>
              <a:ext uri="{FF2B5EF4-FFF2-40B4-BE49-F238E27FC236}">
                <a16:creationId xmlns:a16="http://schemas.microsoft.com/office/drawing/2014/main" id="{9FA6FC80-F314-40E6-A965-73688AE7AF35}"/>
              </a:ext>
            </a:extLst>
          </p:cNvPr>
          <p:cNvSpPr txBox="1"/>
          <p:nvPr/>
        </p:nvSpPr>
        <p:spPr>
          <a:xfrm>
            <a:off x="6889581" y="580655"/>
            <a:ext cx="3890966" cy="523220"/>
          </a:xfrm>
          <a:prstGeom prst="rect">
            <a:avLst/>
          </a:prstGeom>
          <a:noFill/>
        </p:spPr>
        <p:txBody>
          <a:bodyPr wrap="square" rtlCol="0">
            <a:spAutoFit/>
          </a:bodyPr>
          <a:lstStyle/>
          <a:p>
            <a:pPr algn="ctr"/>
            <a:r>
              <a:rPr lang="en-GB" sz="2800" b="1" dirty="0">
                <a:solidFill>
                  <a:srgbClr val="A0C515"/>
                </a:solidFill>
                <a:latin typeface="Century Gothic" panose="020B0502020202020204" pitchFamily="34" charset="0"/>
              </a:rPr>
              <a:t>Negative Effects</a:t>
            </a:r>
          </a:p>
        </p:txBody>
      </p:sp>
      <p:pic>
        <p:nvPicPr>
          <p:cNvPr id="8" name="Picture 7" descr="Schematic&#10;&#10;Description automatically generated with medium confidence">
            <a:extLst>
              <a:ext uri="{FF2B5EF4-FFF2-40B4-BE49-F238E27FC236}">
                <a16:creationId xmlns:a16="http://schemas.microsoft.com/office/drawing/2014/main" id="{A82C4073-E345-4461-BB3F-40F76A95E6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9716" y="1581677"/>
            <a:ext cx="4762500" cy="4762500"/>
          </a:xfrm>
          <a:prstGeom prst="rect">
            <a:avLst/>
          </a:prstGeom>
        </p:spPr>
      </p:pic>
      <p:grpSp>
        <p:nvGrpSpPr>
          <p:cNvPr id="2" name="Group 1">
            <a:extLst>
              <a:ext uri="{FF2B5EF4-FFF2-40B4-BE49-F238E27FC236}">
                <a16:creationId xmlns:a16="http://schemas.microsoft.com/office/drawing/2014/main" id="{A963CA9E-1451-A35E-89B8-567CC4578A2A}"/>
              </a:ext>
            </a:extLst>
          </p:cNvPr>
          <p:cNvGrpSpPr/>
          <p:nvPr/>
        </p:nvGrpSpPr>
        <p:grpSpPr>
          <a:xfrm>
            <a:off x="5862991" y="1545657"/>
            <a:ext cx="5715087" cy="4406409"/>
            <a:chOff x="5792185" y="1542592"/>
            <a:chExt cx="5715087" cy="4406409"/>
          </a:xfrm>
        </p:grpSpPr>
        <p:sp>
          <p:nvSpPr>
            <p:cNvPr id="10" name="TextBox 9">
              <a:extLst>
                <a:ext uri="{FF2B5EF4-FFF2-40B4-BE49-F238E27FC236}">
                  <a16:creationId xmlns:a16="http://schemas.microsoft.com/office/drawing/2014/main" id="{A5943916-1860-4100-B5D4-969D2CDA2CEC}"/>
                </a:ext>
              </a:extLst>
            </p:cNvPr>
            <p:cNvSpPr txBox="1"/>
            <p:nvPr/>
          </p:nvSpPr>
          <p:spPr>
            <a:xfrm>
              <a:off x="6683044" y="1542592"/>
              <a:ext cx="1227588" cy="307777"/>
            </a:xfrm>
            <a:prstGeom prst="rect">
              <a:avLst/>
            </a:prstGeom>
            <a:noFill/>
          </p:spPr>
          <p:txBody>
            <a:bodyPr wrap="square" rtlCol="0">
              <a:spAutoFit/>
            </a:bodyPr>
            <a:lstStyle/>
            <a:p>
              <a:pPr algn="ctr"/>
              <a:r>
                <a:rPr lang="en-GB" sz="1400" b="1" dirty="0">
                  <a:latin typeface="Century Gothic" panose="020B0502020202020204" pitchFamily="34" charset="0"/>
                </a:rPr>
                <a:t>Anxiety</a:t>
              </a:r>
            </a:p>
          </p:txBody>
        </p:sp>
        <p:sp>
          <p:nvSpPr>
            <p:cNvPr id="11" name="TextBox 10">
              <a:extLst>
                <a:ext uri="{FF2B5EF4-FFF2-40B4-BE49-F238E27FC236}">
                  <a16:creationId xmlns:a16="http://schemas.microsoft.com/office/drawing/2014/main" id="{978F77E5-FB31-47FA-81C4-A2E691FCDABB}"/>
                </a:ext>
              </a:extLst>
            </p:cNvPr>
            <p:cNvSpPr txBox="1"/>
            <p:nvPr/>
          </p:nvSpPr>
          <p:spPr>
            <a:xfrm>
              <a:off x="9395764" y="1691319"/>
              <a:ext cx="1227588" cy="307777"/>
            </a:xfrm>
            <a:prstGeom prst="rect">
              <a:avLst/>
            </a:prstGeom>
            <a:noFill/>
          </p:spPr>
          <p:txBody>
            <a:bodyPr wrap="square" rtlCol="0">
              <a:spAutoFit/>
            </a:bodyPr>
            <a:lstStyle/>
            <a:p>
              <a:pPr algn="ctr"/>
              <a:r>
                <a:rPr lang="en-GB" sz="1400" b="1" dirty="0">
                  <a:latin typeface="Century Gothic" panose="020B0502020202020204" pitchFamily="34" charset="0"/>
                </a:rPr>
                <a:t>Palpitations</a:t>
              </a:r>
            </a:p>
          </p:txBody>
        </p:sp>
        <p:sp>
          <p:nvSpPr>
            <p:cNvPr id="12" name="TextBox 11">
              <a:extLst>
                <a:ext uri="{FF2B5EF4-FFF2-40B4-BE49-F238E27FC236}">
                  <a16:creationId xmlns:a16="http://schemas.microsoft.com/office/drawing/2014/main" id="{8C79D20C-EF82-4980-B3BC-63699351A4AC}"/>
                </a:ext>
              </a:extLst>
            </p:cNvPr>
            <p:cNvSpPr txBox="1"/>
            <p:nvPr/>
          </p:nvSpPr>
          <p:spPr>
            <a:xfrm>
              <a:off x="10279684" y="2869449"/>
              <a:ext cx="1227588" cy="307777"/>
            </a:xfrm>
            <a:prstGeom prst="rect">
              <a:avLst/>
            </a:prstGeom>
            <a:noFill/>
          </p:spPr>
          <p:txBody>
            <a:bodyPr wrap="square" rtlCol="0">
              <a:spAutoFit/>
            </a:bodyPr>
            <a:lstStyle/>
            <a:p>
              <a:pPr algn="ctr"/>
              <a:r>
                <a:rPr lang="en-GB" sz="1400" b="1" dirty="0">
                  <a:latin typeface="Century Gothic" panose="020B0502020202020204" pitchFamily="34" charset="0"/>
                </a:rPr>
                <a:t>Paranoia</a:t>
              </a:r>
            </a:p>
          </p:txBody>
        </p:sp>
        <p:sp>
          <p:nvSpPr>
            <p:cNvPr id="13" name="TextBox 12">
              <a:extLst>
                <a:ext uri="{FF2B5EF4-FFF2-40B4-BE49-F238E27FC236}">
                  <a16:creationId xmlns:a16="http://schemas.microsoft.com/office/drawing/2014/main" id="{E6AE5C87-BA65-4310-B24E-1E05F072C7E4}"/>
                </a:ext>
              </a:extLst>
            </p:cNvPr>
            <p:cNvSpPr txBox="1"/>
            <p:nvPr/>
          </p:nvSpPr>
          <p:spPr>
            <a:xfrm>
              <a:off x="10166753" y="4858904"/>
              <a:ext cx="1227588" cy="307777"/>
            </a:xfrm>
            <a:prstGeom prst="rect">
              <a:avLst/>
            </a:prstGeom>
            <a:noFill/>
          </p:spPr>
          <p:txBody>
            <a:bodyPr wrap="square" rtlCol="0">
              <a:spAutoFit/>
            </a:bodyPr>
            <a:lstStyle/>
            <a:p>
              <a:pPr algn="ctr"/>
              <a:r>
                <a:rPr lang="en-GB" sz="1400" b="1" dirty="0">
                  <a:latin typeface="Century Gothic" panose="020B0502020202020204" pitchFamily="34" charset="0"/>
                </a:rPr>
                <a:t>Psychosis</a:t>
              </a:r>
            </a:p>
          </p:txBody>
        </p:sp>
        <p:sp>
          <p:nvSpPr>
            <p:cNvPr id="14" name="TextBox 13">
              <a:extLst>
                <a:ext uri="{FF2B5EF4-FFF2-40B4-BE49-F238E27FC236}">
                  <a16:creationId xmlns:a16="http://schemas.microsoft.com/office/drawing/2014/main" id="{408A5246-A917-416C-A14B-935E07CBFFFE}"/>
                </a:ext>
              </a:extLst>
            </p:cNvPr>
            <p:cNvSpPr txBox="1"/>
            <p:nvPr/>
          </p:nvSpPr>
          <p:spPr>
            <a:xfrm>
              <a:off x="6519697" y="5641224"/>
              <a:ext cx="1227588" cy="307777"/>
            </a:xfrm>
            <a:prstGeom prst="rect">
              <a:avLst/>
            </a:prstGeom>
            <a:noFill/>
          </p:spPr>
          <p:txBody>
            <a:bodyPr wrap="square" rtlCol="0">
              <a:spAutoFit/>
            </a:bodyPr>
            <a:lstStyle/>
            <a:p>
              <a:pPr algn="ctr"/>
              <a:r>
                <a:rPr lang="en-GB" sz="1400" b="1" dirty="0">
                  <a:latin typeface="Century Gothic" panose="020B0502020202020204" pitchFamily="34" charset="0"/>
                </a:rPr>
                <a:t>Overdose</a:t>
              </a:r>
            </a:p>
          </p:txBody>
        </p:sp>
        <p:sp>
          <p:nvSpPr>
            <p:cNvPr id="15" name="TextBox 14">
              <a:extLst>
                <a:ext uri="{FF2B5EF4-FFF2-40B4-BE49-F238E27FC236}">
                  <a16:creationId xmlns:a16="http://schemas.microsoft.com/office/drawing/2014/main" id="{BED0E7C9-F9DE-4162-B715-BD9DD8C14C82}"/>
                </a:ext>
              </a:extLst>
            </p:cNvPr>
            <p:cNvSpPr txBox="1"/>
            <p:nvPr/>
          </p:nvSpPr>
          <p:spPr>
            <a:xfrm>
              <a:off x="5792185" y="4240570"/>
              <a:ext cx="1227588" cy="523220"/>
            </a:xfrm>
            <a:prstGeom prst="rect">
              <a:avLst/>
            </a:prstGeom>
            <a:noFill/>
          </p:spPr>
          <p:txBody>
            <a:bodyPr wrap="square" rtlCol="0">
              <a:spAutoFit/>
            </a:bodyPr>
            <a:lstStyle/>
            <a:p>
              <a:pPr algn="ctr"/>
              <a:r>
                <a:rPr lang="en-GB" sz="1400" b="1" dirty="0">
                  <a:latin typeface="Century Gothic" panose="020B0502020202020204" pitchFamily="34" charset="0"/>
                </a:rPr>
                <a:t>Heart attack</a:t>
              </a:r>
            </a:p>
          </p:txBody>
        </p:sp>
        <p:sp>
          <p:nvSpPr>
            <p:cNvPr id="16" name="TextBox 15">
              <a:extLst>
                <a:ext uri="{FF2B5EF4-FFF2-40B4-BE49-F238E27FC236}">
                  <a16:creationId xmlns:a16="http://schemas.microsoft.com/office/drawing/2014/main" id="{B042E58C-946E-4DF0-B052-5920E25F3EE0}"/>
                </a:ext>
              </a:extLst>
            </p:cNvPr>
            <p:cNvSpPr txBox="1"/>
            <p:nvPr/>
          </p:nvSpPr>
          <p:spPr>
            <a:xfrm>
              <a:off x="5811771" y="2867645"/>
              <a:ext cx="1227588" cy="307777"/>
            </a:xfrm>
            <a:prstGeom prst="rect">
              <a:avLst/>
            </a:prstGeom>
            <a:noFill/>
          </p:spPr>
          <p:txBody>
            <a:bodyPr wrap="square" rtlCol="0">
              <a:spAutoFit/>
            </a:bodyPr>
            <a:lstStyle/>
            <a:p>
              <a:pPr algn="ctr"/>
              <a:r>
                <a:rPr lang="en-GB" sz="1400" b="1" dirty="0">
                  <a:latin typeface="Century Gothic" panose="020B0502020202020204" pitchFamily="34" charset="0"/>
                </a:rPr>
                <a:t>Stroke</a:t>
              </a:r>
            </a:p>
          </p:txBody>
        </p:sp>
      </p:grpSp>
    </p:spTree>
    <p:extLst>
      <p:ext uri="{BB962C8B-B14F-4D97-AF65-F5344CB8AC3E}">
        <p14:creationId xmlns:p14="http://schemas.microsoft.com/office/powerpoint/2010/main" val="2273539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962834" y="-152431"/>
            <a:ext cx="6047069" cy="4535302"/>
            <a:chOff x="0" y="0"/>
            <a:chExt cx="812800" cy="609600"/>
          </a:xfrm>
        </p:grpSpPr>
        <p:sp>
          <p:nvSpPr>
            <p:cNvPr id="3" name="Freeform 3"/>
            <p:cNvSpPr/>
            <p:nvPr/>
          </p:nvSpPr>
          <p:spPr>
            <a:xfrm>
              <a:off x="0" y="0"/>
              <a:ext cx="812800" cy="609600"/>
            </a:xfrm>
            <a:custGeom>
              <a:avLst/>
              <a:gdLst/>
              <a:ahLst/>
              <a:cxnLst/>
              <a:rect l="l" t="t" r="r" b="b"/>
              <a:pathLst>
                <a:path w="812800" h="609600">
                  <a:moveTo>
                    <a:pt x="203200" y="0"/>
                  </a:moveTo>
                  <a:lnTo>
                    <a:pt x="812800" y="0"/>
                  </a:lnTo>
                  <a:lnTo>
                    <a:pt x="609600" y="609600"/>
                  </a:lnTo>
                  <a:lnTo>
                    <a:pt x="0" y="609600"/>
                  </a:lnTo>
                  <a:lnTo>
                    <a:pt x="203200" y="0"/>
                  </a:lnTo>
                  <a:close/>
                </a:path>
              </a:pathLst>
            </a:custGeom>
            <a:solidFill>
              <a:srgbClr val="A0C515"/>
            </a:solidFill>
          </p:spPr>
          <p:txBody>
            <a:bodyPr/>
            <a:lstStyle/>
            <a:p>
              <a:endParaRPr lang="en-GB" sz="1200"/>
            </a:p>
          </p:txBody>
        </p:sp>
        <p:sp>
          <p:nvSpPr>
            <p:cNvPr id="4" name="TextBox 4"/>
            <p:cNvSpPr txBox="1"/>
            <p:nvPr/>
          </p:nvSpPr>
          <p:spPr>
            <a:xfrm>
              <a:off x="101600" y="-38100"/>
              <a:ext cx="609600" cy="647700"/>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5" name="Group 5"/>
          <p:cNvGrpSpPr/>
          <p:nvPr/>
        </p:nvGrpSpPr>
        <p:grpSpPr>
          <a:xfrm>
            <a:off x="143683" y="427190"/>
            <a:ext cx="1084235" cy="813177"/>
            <a:chOff x="0" y="0"/>
            <a:chExt cx="812800" cy="609600"/>
          </a:xfrm>
        </p:grpSpPr>
        <p:sp>
          <p:nvSpPr>
            <p:cNvPr id="6" name="Freeform 6"/>
            <p:cNvSpPr/>
            <p:nvPr/>
          </p:nvSpPr>
          <p:spPr>
            <a:xfrm>
              <a:off x="0" y="0"/>
              <a:ext cx="812800" cy="609600"/>
            </a:xfrm>
            <a:custGeom>
              <a:avLst/>
              <a:gdLst/>
              <a:ahLst/>
              <a:cxnLst/>
              <a:rect l="l" t="t" r="r" b="b"/>
              <a:pathLst>
                <a:path w="812800" h="609600">
                  <a:moveTo>
                    <a:pt x="203200" y="0"/>
                  </a:moveTo>
                  <a:lnTo>
                    <a:pt x="812800" y="0"/>
                  </a:lnTo>
                  <a:lnTo>
                    <a:pt x="609600" y="609600"/>
                  </a:lnTo>
                  <a:lnTo>
                    <a:pt x="0" y="609600"/>
                  </a:lnTo>
                  <a:lnTo>
                    <a:pt x="203200" y="0"/>
                  </a:lnTo>
                  <a:close/>
                </a:path>
              </a:pathLst>
            </a:custGeom>
            <a:solidFill>
              <a:srgbClr val="545454"/>
            </a:solidFill>
          </p:spPr>
          <p:txBody>
            <a:bodyPr/>
            <a:lstStyle/>
            <a:p>
              <a:endParaRPr lang="en-GB" sz="1200"/>
            </a:p>
          </p:txBody>
        </p:sp>
        <p:sp>
          <p:nvSpPr>
            <p:cNvPr id="7" name="TextBox 7"/>
            <p:cNvSpPr txBox="1"/>
            <p:nvPr/>
          </p:nvSpPr>
          <p:spPr>
            <a:xfrm>
              <a:off x="101600" y="-38100"/>
              <a:ext cx="609600" cy="647700"/>
            </a:xfrm>
            <a:prstGeom prst="rect">
              <a:avLst/>
            </a:prstGeom>
          </p:spPr>
          <p:txBody>
            <a:bodyPr lIns="33867" tIns="33867" rIns="33867" bIns="33867" rtlCol="0" anchor="ctr"/>
            <a:lstStyle/>
            <a:p>
              <a:pPr algn="ctr">
                <a:lnSpc>
                  <a:spcPts val="1773"/>
                </a:lnSpc>
                <a:spcBef>
                  <a:spcPct val="0"/>
                </a:spcBef>
              </a:pPr>
              <a:endParaRPr sz="1200"/>
            </a:p>
          </p:txBody>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751848" y="303011"/>
            <a:ext cx="2161873" cy="659371"/>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27918" y="1887014"/>
            <a:ext cx="1720885" cy="1720885"/>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876800" y="2090399"/>
            <a:ext cx="2438400" cy="1285702"/>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85953" y="4382871"/>
            <a:ext cx="2004815" cy="1643949"/>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5072995" y="4237490"/>
            <a:ext cx="2046011" cy="1789329"/>
          </a:xfrm>
          <a:prstGeom prst="rect">
            <a:avLst/>
          </a:prstGeom>
        </p:spPr>
      </p:pic>
      <p:pic>
        <p:nvPicPr>
          <p:cNvPr id="13" name="Picture 1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9245600" y="4382871"/>
            <a:ext cx="1763481" cy="1763481"/>
          </a:xfrm>
          <a:prstGeom prst="rect">
            <a:avLst/>
          </a:prstGeom>
        </p:spPr>
      </p:pic>
      <p:pic>
        <p:nvPicPr>
          <p:cNvPr id="14" name="Picture 14"/>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9381001" y="2115220"/>
            <a:ext cx="1492679" cy="1492679"/>
          </a:xfrm>
          <a:prstGeom prst="rect">
            <a:avLst/>
          </a:prstGeom>
        </p:spPr>
      </p:pic>
      <p:sp>
        <p:nvSpPr>
          <p:cNvPr id="15" name="TextBox 15"/>
          <p:cNvSpPr txBox="1"/>
          <p:nvPr/>
        </p:nvSpPr>
        <p:spPr>
          <a:xfrm>
            <a:off x="1360498" y="622300"/>
            <a:ext cx="5457909" cy="614655"/>
          </a:xfrm>
          <a:prstGeom prst="rect">
            <a:avLst/>
          </a:prstGeom>
        </p:spPr>
        <p:txBody>
          <a:bodyPr lIns="0" tIns="0" rIns="0" bIns="0" rtlCol="0" anchor="t">
            <a:spAutoFit/>
          </a:bodyPr>
          <a:lstStyle/>
          <a:p>
            <a:pPr>
              <a:lnSpc>
                <a:spcPts val="5133"/>
              </a:lnSpc>
            </a:pPr>
            <a:r>
              <a:rPr lang="en-US" sz="3666" dirty="0">
                <a:solidFill>
                  <a:srgbClr val="5E1B6D"/>
                </a:solidFill>
                <a:latin typeface="Century Gothic 1"/>
              </a:rPr>
              <a:t>Housekeeping</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n orange and white rectangle&#10;&#10;Description automatically generated">
            <a:extLst>
              <a:ext uri="{FF2B5EF4-FFF2-40B4-BE49-F238E27FC236}">
                <a16:creationId xmlns:a16="http://schemas.microsoft.com/office/drawing/2014/main" id="{8B06001A-AC99-8B35-F144-F0139FEF39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805F0FA9-F358-450D-819A-289EC1D58787}"/>
              </a:ext>
            </a:extLst>
          </p:cNvPr>
          <p:cNvSpPr txBox="1"/>
          <p:nvPr/>
        </p:nvSpPr>
        <p:spPr>
          <a:xfrm>
            <a:off x="613922" y="3923842"/>
            <a:ext cx="3890966" cy="369332"/>
          </a:xfrm>
          <a:prstGeom prst="rect">
            <a:avLst/>
          </a:prstGeom>
          <a:noFill/>
        </p:spPr>
        <p:txBody>
          <a:bodyPr wrap="square" rtlCol="0">
            <a:spAutoFit/>
          </a:bodyPr>
          <a:lstStyle/>
          <a:p>
            <a:r>
              <a:rPr lang="en-GB" b="1" dirty="0">
                <a:solidFill>
                  <a:schemeClr val="bg1"/>
                </a:solidFill>
                <a:latin typeface="Century Gothic" panose="020B0502020202020204" pitchFamily="34" charset="0"/>
              </a:rPr>
              <a:t>Drug Categories</a:t>
            </a:r>
          </a:p>
        </p:txBody>
      </p:sp>
      <p:pic>
        <p:nvPicPr>
          <p:cNvPr id="5" name="Picture 4" descr="A glass with a drink in it&#10;&#10;Description automatically generated with medium confidence">
            <a:extLst>
              <a:ext uri="{FF2B5EF4-FFF2-40B4-BE49-F238E27FC236}">
                <a16:creationId xmlns:a16="http://schemas.microsoft.com/office/drawing/2014/main" id="{BF329805-BB5F-4372-8500-C5D6FE5204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384810"/>
            <a:ext cx="5703570" cy="5703570"/>
          </a:xfrm>
          <a:prstGeom prst="rect">
            <a:avLst/>
          </a:prstGeom>
        </p:spPr>
      </p:pic>
      <p:sp>
        <p:nvSpPr>
          <p:cNvPr id="7" name="TextBox 6">
            <a:extLst>
              <a:ext uri="{FF2B5EF4-FFF2-40B4-BE49-F238E27FC236}">
                <a16:creationId xmlns:a16="http://schemas.microsoft.com/office/drawing/2014/main" id="{A44BC98F-9A72-4B70-A626-D7CE4EE7E5EC}"/>
              </a:ext>
            </a:extLst>
          </p:cNvPr>
          <p:cNvSpPr txBox="1"/>
          <p:nvPr/>
        </p:nvSpPr>
        <p:spPr>
          <a:xfrm>
            <a:off x="6348412" y="5072716"/>
            <a:ext cx="5198745" cy="1015663"/>
          </a:xfrm>
          <a:prstGeom prst="rect">
            <a:avLst/>
          </a:prstGeom>
          <a:noFill/>
        </p:spPr>
        <p:txBody>
          <a:bodyPr wrap="square" rtlCol="0">
            <a:spAutoFit/>
          </a:bodyPr>
          <a:lstStyle/>
          <a:p>
            <a:pPr algn="ctr"/>
            <a:r>
              <a:rPr lang="en-GB" sz="6000" b="1" dirty="0">
                <a:latin typeface="Century Gothic" panose="020B0502020202020204" pitchFamily="34" charset="0"/>
              </a:rPr>
              <a:t>DEPRESSANTS</a:t>
            </a:r>
          </a:p>
        </p:txBody>
      </p:sp>
    </p:spTree>
    <p:extLst>
      <p:ext uri="{BB962C8B-B14F-4D97-AF65-F5344CB8AC3E}">
        <p14:creationId xmlns:p14="http://schemas.microsoft.com/office/powerpoint/2010/main" val="1133172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n orange and white rectangle&#10;&#10;Description automatically generated">
            <a:extLst>
              <a:ext uri="{FF2B5EF4-FFF2-40B4-BE49-F238E27FC236}">
                <a16:creationId xmlns:a16="http://schemas.microsoft.com/office/drawing/2014/main" id="{DDBABE95-C2D7-2953-88C8-41451B4F1A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9" y="0"/>
            <a:ext cx="12192000" cy="6858000"/>
          </a:xfrm>
          <a:prstGeom prst="rect">
            <a:avLst/>
          </a:prstGeom>
        </p:spPr>
      </p:pic>
      <p:sp>
        <p:nvSpPr>
          <p:cNvPr id="6" name="TextBox 5">
            <a:extLst>
              <a:ext uri="{FF2B5EF4-FFF2-40B4-BE49-F238E27FC236}">
                <a16:creationId xmlns:a16="http://schemas.microsoft.com/office/drawing/2014/main" id="{9FA6FC80-F314-40E6-A965-73688AE7AF35}"/>
              </a:ext>
            </a:extLst>
          </p:cNvPr>
          <p:cNvSpPr txBox="1"/>
          <p:nvPr/>
        </p:nvSpPr>
        <p:spPr>
          <a:xfrm>
            <a:off x="6747341" y="2775215"/>
            <a:ext cx="3890966" cy="954107"/>
          </a:xfrm>
          <a:prstGeom prst="rect">
            <a:avLst/>
          </a:prstGeom>
          <a:noFill/>
        </p:spPr>
        <p:txBody>
          <a:bodyPr wrap="square" rtlCol="0">
            <a:spAutoFit/>
          </a:bodyPr>
          <a:lstStyle/>
          <a:p>
            <a:pPr algn="ctr"/>
            <a:r>
              <a:rPr lang="en-GB" sz="2800" b="1" dirty="0">
                <a:solidFill>
                  <a:srgbClr val="A0C515"/>
                </a:solidFill>
                <a:latin typeface="Century Gothic" panose="020B0502020202020204" pitchFamily="34" charset="0"/>
              </a:rPr>
              <a:t>Examples of depressants</a:t>
            </a:r>
          </a:p>
        </p:txBody>
      </p:sp>
      <p:sp>
        <p:nvSpPr>
          <p:cNvPr id="4" name="Rectangle: Diagonal Corners Rounded 3">
            <a:extLst>
              <a:ext uri="{FF2B5EF4-FFF2-40B4-BE49-F238E27FC236}">
                <a16:creationId xmlns:a16="http://schemas.microsoft.com/office/drawing/2014/main" id="{E77D630E-1208-428A-823D-38318CC8F116}"/>
              </a:ext>
            </a:extLst>
          </p:cNvPr>
          <p:cNvSpPr/>
          <p:nvPr/>
        </p:nvSpPr>
        <p:spPr>
          <a:xfrm>
            <a:off x="7229784" y="2585747"/>
            <a:ext cx="2926080" cy="1333042"/>
          </a:xfrm>
          <a:custGeom>
            <a:avLst/>
            <a:gdLst>
              <a:gd name="connsiteX0" fmla="*/ 222178 w 2926080"/>
              <a:gd name="connsiteY0" fmla="*/ 0 h 1333042"/>
              <a:gd name="connsiteX1" fmla="*/ 2926080 w 2926080"/>
              <a:gd name="connsiteY1" fmla="*/ 0 h 1333042"/>
              <a:gd name="connsiteX2" fmla="*/ 2926080 w 2926080"/>
              <a:gd name="connsiteY2" fmla="*/ 0 h 1333042"/>
              <a:gd name="connsiteX3" fmla="*/ 2926080 w 2926080"/>
              <a:gd name="connsiteY3" fmla="*/ 1110864 h 1333042"/>
              <a:gd name="connsiteX4" fmla="*/ 2703902 w 2926080"/>
              <a:gd name="connsiteY4" fmla="*/ 1333042 h 1333042"/>
              <a:gd name="connsiteX5" fmla="*/ 0 w 2926080"/>
              <a:gd name="connsiteY5" fmla="*/ 1333042 h 1333042"/>
              <a:gd name="connsiteX6" fmla="*/ 0 w 2926080"/>
              <a:gd name="connsiteY6" fmla="*/ 1333042 h 1333042"/>
              <a:gd name="connsiteX7" fmla="*/ 0 w 2926080"/>
              <a:gd name="connsiteY7" fmla="*/ 222178 h 1333042"/>
              <a:gd name="connsiteX8" fmla="*/ 222178 w 2926080"/>
              <a:gd name="connsiteY8" fmla="*/ 0 h 133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080" h="1333042" extrusionOk="0">
                <a:moveTo>
                  <a:pt x="222178" y="0"/>
                </a:moveTo>
                <a:cubicBezTo>
                  <a:pt x="573087" y="102219"/>
                  <a:pt x="1954446" y="-20630"/>
                  <a:pt x="2926080" y="0"/>
                </a:cubicBezTo>
                <a:lnTo>
                  <a:pt x="2926080" y="0"/>
                </a:lnTo>
                <a:cubicBezTo>
                  <a:pt x="2924663" y="273117"/>
                  <a:pt x="2848954" y="695317"/>
                  <a:pt x="2926080" y="1110864"/>
                </a:cubicBezTo>
                <a:cubicBezTo>
                  <a:pt x="2915887" y="1228339"/>
                  <a:pt x="2829805" y="1333527"/>
                  <a:pt x="2703902" y="1333042"/>
                </a:cubicBezTo>
                <a:cubicBezTo>
                  <a:pt x="1651081" y="1462847"/>
                  <a:pt x="833573" y="1432742"/>
                  <a:pt x="0" y="1333042"/>
                </a:cubicBezTo>
                <a:lnTo>
                  <a:pt x="0" y="1333042"/>
                </a:lnTo>
                <a:cubicBezTo>
                  <a:pt x="-41124" y="1123323"/>
                  <a:pt x="27" y="697221"/>
                  <a:pt x="0" y="222178"/>
                </a:cubicBezTo>
                <a:cubicBezTo>
                  <a:pt x="3887" y="79631"/>
                  <a:pt x="101323" y="18637"/>
                  <a:pt x="222178" y="0"/>
                </a:cubicBezTo>
                <a:close/>
              </a:path>
            </a:pathLst>
          </a:custGeom>
          <a:noFill/>
          <a:ln w="28575">
            <a:solidFill>
              <a:srgbClr val="5E1B6D"/>
            </a:solidFill>
            <a:extLst>
              <a:ext uri="{C807C97D-BFC1-408E-A445-0C87EB9F89A2}">
                <ask:lineSketchStyleProps xmlns:ask="http://schemas.microsoft.com/office/drawing/2018/sketchyshapes" sd="2442873502">
                  <a:prstGeom prst="round2Diag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5" name="Group 34">
            <a:extLst>
              <a:ext uri="{FF2B5EF4-FFF2-40B4-BE49-F238E27FC236}">
                <a16:creationId xmlns:a16="http://schemas.microsoft.com/office/drawing/2014/main" id="{9E9B43AA-DC5E-81C5-6D84-4E9B6F35E30D}"/>
              </a:ext>
            </a:extLst>
          </p:cNvPr>
          <p:cNvGrpSpPr/>
          <p:nvPr/>
        </p:nvGrpSpPr>
        <p:grpSpPr>
          <a:xfrm>
            <a:off x="6066461" y="1230210"/>
            <a:ext cx="2238294" cy="1355537"/>
            <a:chOff x="6066461" y="1230210"/>
            <a:chExt cx="2238294" cy="1355537"/>
          </a:xfrm>
        </p:grpSpPr>
        <p:sp>
          <p:nvSpPr>
            <p:cNvPr id="11" name="TextBox 10">
              <a:extLst>
                <a:ext uri="{FF2B5EF4-FFF2-40B4-BE49-F238E27FC236}">
                  <a16:creationId xmlns:a16="http://schemas.microsoft.com/office/drawing/2014/main" id="{978F77E5-FB31-47FA-81C4-A2E691FCDABB}"/>
                </a:ext>
              </a:extLst>
            </p:cNvPr>
            <p:cNvSpPr txBox="1"/>
            <p:nvPr/>
          </p:nvSpPr>
          <p:spPr>
            <a:xfrm>
              <a:off x="6066461" y="1230210"/>
              <a:ext cx="2238294" cy="338554"/>
            </a:xfrm>
            <a:prstGeom prst="rect">
              <a:avLst/>
            </a:prstGeom>
            <a:noFill/>
          </p:spPr>
          <p:txBody>
            <a:bodyPr wrap="square" rtlCol="0">
              <a:spAutoFit/>
            </a:bodyPr>
            <a:lstStyle/>
            <a:p>
              <a:pPr algn="ctr"/>
              <a:r>
                <a:rPr lang="en-GB" sz="1600" b="1" dirty="0">
                  <a:latin typeface="Century Gothic" panose="020B0502020202020204" pitchFamily="34" charset="0"/>
                </a:rPr>
                <a:t>Alcohol</a:t>
              </a:r>
            </a:p>
          </p:txBody>
        </p:sp>
        <p:cxnSp>
          <p:nvCxnSpPr>
            <p:cNvPr id="7" name="Connector: Curved 6">
              <a:extLst>
                <a:ext uri="{FF2B5EF4-FFF2-40B4-BE49-F238E27FC236}">
                  <a16:creationId xmlns:a16="http://schemas.microsoft.com/office/drawing/2014/main" id="{6A45F514-D8C8-4EDE-BF1D-B9E49659A609}"/>
                </a:ext>
              </a:extLst>
            </p:cNvPr>
            <p:cNvCxnSpPr/>
            <p:nvPr/>
          </p:nvCxnSpPr>
          <p:spPr>
            <a:xfrm rot="16200000" flipV="1">
              <a:off x="7251757" y="1892384"/>
              <a:ext cx="810096" cy="576629"/>
            </a:xfrm>
            <a:prstGeom prst="curvedConnector3">
              <a:avLst/>
            </a:prstGeom>
            <a:ln w="19050">
              <a:solidFill>
                <a:srgbClr val="5E1B6D"/>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6E6E3A78-FD5A-0935-C6C3-134560D3A487}"/>
              </a:ext>
            </a:extLst>
          </p:cNvPr>
          <p:cNvGrpSpPr/>
          <p:nvPr/>
        </p:nvGrpSpPr>
        <p:grpSpPr>
          <a:xfrm>
            <a:off x="8507638" y="785196"/>
            <a:ext cx="2106213" cy="1725333"/>
            <a:chOff x="8507638" y="785196"/>
            <a:chExt cx="2106213" cy="1725333"/>
          </a:xfrm>
        </p:grpSpPr>
        <p:sp>
          <p:nvSpPr>
            <p:cNvPr id="17" name="TextBox 16">
              <a:extLst>
                <a:ext uri="{FF2B5EF4-FFF2-40B4-BE49-F238E27FC236}">
                  <a16:creationId xmlns:a16="http://schemas.microsoft.com/office/drawing/2014/main" id="{22F45C39-4D9A-4837-BB03-10D8E870648B}"/>
                </a:ext>
              </a:extLst>
            </p:cNvPr>
            <p:cNvSpPr txBox="1"/>
            <p:nvPr/>
          </p:nvSpPr>
          <p:spPr>
            <a:xfrm>
              <a:off x="8507638" y="785196"/>
              <a:ext cx="2106213" cy="338554"/>
            </a:xfrm>
            <a:prstGeom prst="rect">
              <a:avLst/>
            </a:prstGeom>
            <a:noFill/>
          </p:spPr>
          <p:txBody>
            <a:bodyPr wrap="square" rtlCol="0">
              <a:spAutoFit/>
            </a:bodyPr>
            <a:lstStyle/>
            <a:p>
              <a:pPr algn="ctr"/>
              <a:r>
                <a:rPr lang="en-GB" sz="1600" b="1" dirty="0">
                  <a:latin typeface="Century Gothic" panose="020B0502020202020204" pitchFamily="34" charset="0"/>
                </a:rPr>
                <a:t>Benzodiazepines</a:t>
              </a:r>
            </a:p>
          </p:txBody>
        </p:sp>
        <p:cxnSp>
          <p:nvCxnSpPr>
            <p:cNvPr id="23" name="Connector: Curved 22">
              <a:extLst>
                <a:ext uri="{FF2B5EF4-FFF2-40B4-BE49-F238E27FC236}">
                  <a16:creationId xmlns:a16="http://schemas.microsoft.com/office/drawing/2014/main" id="{E1BAF4A9-0248-43CD-BABC-14044F061097}"/>
                </a:ext>
              </a:extLst>
            </p:cNvPr>
            <p:cNvCxnSpPr>
              <a:cxnSpLocks/>
            </p:cNvCxnSpPr>
            <p:nvPr/>
          </p:nvCxnSpPr>
          <p:spPr>
            <a:xfrm rot="5400000" flipH="1" flipV="1">
              <a:off x="8285019" y="1637672"/>
              <a:ext cx="1311561" cy="434153"/>
            </a:xfrm>
            <a:prstGeom prst="curvedConnector3">
              <a:avLst/>
            </a:prstGeom>
            <a:ln w="19050">
              <a:solidFill>
                <a:srgbClr val="5E1B6D"/>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19FD4162-A59A-C4AD-1588-F60C9B11FC59}"/>
              </a:ext>
            </a:extLst>
          </p:cNvPr>
          <p:cNvGrpSpPr/>
          <p:nvPr/>
        </p:nvGrpSpPr>
        <p:grpSpPr>
          <a:xfrm>
            <a:off x="10297426" y="3014148"/>
            <a:ext cx="2106213" cy="702864"/>
            <a:chOff x="10297426" y="3014148"/>
            <a:chExt cx="2106213" cy="702864"/>
          </a:xfrm>
        </p:grpSpPr>
        <p:sp>
          <p:nvSpPr>
            <p:cNvPr id="19" name="TextBox 18">
              <a:extLst>
                <a:ext uri="{FF2B5EF4-FFF2-40B4-BE49-F238E27FC236}">
                  <a16:creationId xmlns:a16="http://schemas.microsoft.com/office/drawing/2014/main" id="{72535FA9-15BB-4A65-B219-FCAA0E6EF30B}"/>
                </a:ext>
              </a:extLst>
            </p:cNvPr>
            <p:cNvSpPr txBox="1"/>
            <p:nvPr/>
          </p:nvSpPr>
          <p:spPr>
            <a:xfrm>
              <a:off x="10297426" y="3378458"/>
              <a:ext cx="2106213" cy="338554"/>
            </a:xfrm>
            <a:prstGeom prst="rect">
              <a:avLst/>
            </a:prstGeom>
            <a:noFill/>
          </p:spPr>
          <p:txBody>
            <a:bodyPr wrap="square" rtlCol="0">
              <a:spAutoFit/>
            </a:bodyPr>
            <a:lstStyle/>
            <a:p>
              <a:pPr algn="ctr"/>
              <a:r>
                <a:rPr lang="en-GB" sz="1600" b="1" dirty="0">
                  <a:latin typeface="Century Gothic" panose="020B0502020202020204" pitchFamily="34" charset="0"/>
                </a:rPr>
                <a:t>GHB/GBL</a:t>
              </a:r>
            </a:p>
          </p:txBody>
        </p:sp>
        <p:cxnSp>
          <p:nvCxnSpPr>
            <p:cNvPr id="29" name="Connector: Curved 28">
              <a:extLst>
                <a:ext uri="{FF2B5EF4-FFF2-40B4-BE49-F238E27FC236}">
                  <a16:creationId xmlns:a16="http://schemas.microsoft.com/office/drawing/2014/main" id="{AA962D18-28F9-4E3D-BE22-F0698021D085}"/>
                </a:ext>
              </a:extLst>
            </p:cNvPr>
            <p:cNvCxnSpPr>
              <a:cxnSpLocks/>
            </p:cNvCxnSpPr>
            <p:nvPr/>
          </p:nvCxnSpPr>
          <p:spPr>
            <a:xfrm>
              <a:off x="10297426" y="3014148"/>
              <a:ext cx="692159" cy="338554"/>
            </a:xfrm>
            <a:prstGeom prst="curvedConnector3">
              <a:avLst/>
            </a:prstGeom>
            <a:ln w="19050">
              <a:solidFill>
                <a:srgbClr val="5E1B6D"/>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C8321395-4B5F-80BC-0E24-F191479AEBE6}"/>
              </a:ext>
            </a:extLst>
          </p:cNvPr>
          <p:cNvGrpSpPr/>
          <p:nvPr/>
        </p:nvGrpSpPr>
        <p:grpSpPr>
          <a:xfrm>
            <a:off x="6396063" y="4083650"/>
            <a:ext cx="2106213" cy="1168026"/>
            <a:chOff x="6396063" y="4083650"/>
            <a:chExt cx="2106213" cy="1168026"/>
          </a:xfrm>
        </p:grpSpPr>
        <p:sp>
          <p:nvSpPr>
            <p:cNvPr id="22" name="TextBox 21">
              <a:extLst>
                <a:ext uri="{FF2B5EF4-FFF2-40B4-BE49-F238E27FC236}">
                  <a16:creationId xmlns:a16="http://schemas.microsoft.com/office/drawing/2014/main" id="{31216074-2478-4EA6-BD8D-937D481ED792}"/>
                </a:ext>
              </a:extLst>
            </p:cNvPr>
            <p:cNvSpPr txBox="1"/>
            <p:nvPr/>
          </p:nvSpPr>
          <p:spPr>
            <a:xfrm>
              <a:off x="6396063" y="4913122"/>
              <a:ext cx="2106213" cy="338554"/>
            </a:xfrm>
            <a:prstGeom prst="rect">
              <a:avLst/>
            </a:prstGeom>
            <a:noFill/>
          </p:spPr>
          <p:txBody>
            <a:bodyPr wrap="square" rtlCol="0">
              <a:spAutoFit/>
            </a:bodyPr>
            <a:lstStyle/>
            <a:p>
              <a:pPr algn="ctr"/>
              <a:r>
                <a:rPr lang="en-GB" sz="1600" b="1" dirty="0">
                  <a:latin typeface="Century Gothic" panose="020B0502020202020204" pitchFamily="34" charset="0"/>
                </a:rPr>
                <a:t>Heroin</a:t>
              </a:r>
            </a:p>
          </p:txBody>
        </p:sp>
        <p:cxnSp>
          <p:nvCxnSpPr>
            <p:cNvPr id="36" name="Connector: Curved 35">
              <a:extLst>
                <a:ext uri="{FF2B5EF4-FFF2-40B4-BE49-F238E27FC236}">
                  <a16:creationId xmlns:a16="http://schemas.microsoft.com/office/drawing/2014/main" id="{9F5CBCC4-5578-4E27-997F-691248D2C0AB}"/>
                </a:ext>
              </a:extLst>
            </p:cNvPr>
            <p:cNvCxnSpPr>
              <a:cxnSpLocks/>
            </p:cNvCxnSpPr>
            <p:nvPr/>
          </p:nvCxnSpPr>
          <p:spPr>
            <a:xfrm rot="5400000">
              <a:off x="7303441" y="4247808"/>
              <a:ext cx="805836" cy="477520"/>
            </a:xfrm>
            <a:prstGeom prst="curvedConnector3">
              <a:avLst/>
            </a:prstGeom>
            <a:ln w="19050">
              <a:solidFill>
                <a:srgbClr val="5E1B6D"/>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E25885A1-6709-5C87-B597-04241AA57F9D}"/>
              </a:ext>
            </a:extLst>
          </p:cNvPr>
          <p:cNvGrpSpPr/>
          <p:nvPr/>
        </p:nvGrpSpPr>
        <p:grpSpPr>
          <a:xfrm>
            <a:off x="5290605" y="3206840"/>
            <a:ext cx="2106213" cy="1091896"/>
            <a:chOff x="5262277" y="3237649"/>
            <a:chExt cx="2106213" cy="1091896"/>
          </a:xfrm>
        </p:grpSpPr>
        <p:cxnSp>
          <p:nvCxnSpPr>
            <p:cNvPr id="39" name="Connector: Curved 38">
              <a:extLst>
                <a:ext uri="{FF2B5EF4-FFF2-40B4-BE49-F238E27FC236}">
                  <a16:creationId xmlns:a16="http://schemas.microsoft.com/office/drawing/2014/main" id="{BB93212B-4D75-4ED1-90AA-C65B3BDD815C}"/>
                </a:ext>
              </a:extLst>
            </p:cNvPr>
            <p:cNvCxnSpPr>
              <a:cxnSpLocks/>
            </p:cNvCxnSpPr>
            <p:nvPr/>
          </p:nvCxnSpPr>
          <p:spPr>
            <a:xfrm rot="5400000">
              <a:off x="6377913" y="3255799"/>
              <a:ext cx="728460" cy="692160"/>
            </a:xfrm>
            <a:prstGeom prst="curvedConnector3">
              <a:avLst/>
            </a:prstGeom>
            <a:ln w="19050">
              <a:solidFill>
                <a:srgbClr val="5E1B6D"/>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168C9C5-8F9C-8AF9-6502-A8ACEE2D70D4}"/>
                </a:ext>
              </a:extLst>
            </p:cNvPr>
            <p:cNvSpPr txBox="1"/>
            <p:nvPr/>
          </p:nvSpPr>
          <p:spPr>
            <a:xfrm>
              <a:off x="5262277" y="3990991"/>
              <a:ext cx="2106213" cy="338554"/>
            </a:xfrm>
            <a:prstGeom prst="rect">
              <a:avLst/>
            </a:prstGeom>
            <a:noFill/>
          </p:spPr>
          <p:txBody>
            <a:bodyPr wrap="square" rtlCol="0">
              <a:spAutoFit/>
            </a:bodyPr>
            <a:lstStyle/>
            <a:p>
              <a:pPr algn="ctr"/>
              <a:r>
                <a:rPr lang="en-GB" sz="1600" b="1" dirty="0">
                  <a:latin typeface="Century Gothic" panose="020B0502020202020204" pitchFamily="34" charset="0"/>
                </a:rPr>
                <a:t>Morphine</a:t>
              </a:r>
            </a:p>
          </p:txBody>
        </p:sp>
      </p:grpSp>
      <p:grpSp>
        <p:nvGrpSpPr>
          <p:cNvPr id="42" name="Group 41">
            <a:extLst>
              <a:ext uri="{FF2B5EF4-FFF2-40B4-BE49-F238E27FC236}">
                <a16:creationId xmlns:a16="http://schemas.microsoft.com/office/drawing/2014/main" id="{5EA0760F-AF5E-5577-A0A7-E50040C2976B}"/>
              </a:ext>
            </a:extLst>
          </p:cNvPr>
          <p:cNvGrpSpPr/>
          <p:nvPr/>
        </p:nvGrpSpPr>
        <p:grpSpPr>
          <a:xfrm>
            <a:off x="9580105" y="3991570"/>
            <a:ext cx="2106213" cy="1073543"/>
            <a:chOff x="9580105" y="3991570"/>
            <a:chExt cx="2106213" cy="1073543"/>
          </a:xfrm>
        </p:grpSpPr>
        <p:cxnSp>
          <p:nvCxnSpPr>
            <p:cNvPr id="8" name="Connector: Curved 7">
              <a:extLst>
                <a:ext uri="{FF2B5EF4-FFF2-40B4-BE49-F238E27FC236}">
                  <a16:creationId xmlns:a16="http://schemas.microsoft.com/office/drawing/2014/main" id="{2BDD070E-5AEE-A1DD-3BA7-0401980DCAF2}"/>
                </a:ext>
              </a:extLst>
            </p:cNvPr>
            <p:cNvCxnSpPr>
              <a:cxnSpLocks/>
            </p:cNvCxnSpPr>
            <p:nvPr/>
          </p:nvCxnSpPr>
          <p:spPr>
            <a:xfrm rot="16200000" flipH="1">
              <a:off x="10128068" y="4019367"/>
              <a:ext cx="682029" cy="626436"/>
            </a:xfrm>
            <a:prstGeom prst="curvedConnector3">
              <a:avLst/>
            </a:prstGeom>
            <a:ln w="19050">
              <a:solidFill>
                <a:srgbClr val="5E1B6D"/>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743CB84-093E-81EA-A9FA-C6C81943BB7D}"/>
                </a:ext>
              </a:extLst>
            </p:cNvPr>
            <p:cNvSpPr txBox="1"/>
            <p:nvPr/>
          </p:nvSpPr>
          <p:spPr>
            <a:xfrm>
              <a:off x="9580105" y="4726559"/>
              <a:ext cx="2106213" cy="338554"/>
            </a:xfrm>
            <a:prstGeom prst="rect">
              <a:avLst/>
            </a:prstGeom>
            <a:noFill/>
          </p:spPr>
          <p:txBody>
            <a:bodyPr wrap="square" rtlCol="0">
              <a:spAutoFit/>
            </a:bodyPr>
            <a:lstStyle/>
            <a:p>
              <a:pPr algn="ctr"/>
              <a:r>
                <a:rPr lang="en-GB" sz="1600" b="1" dirty="0">
                  <a:latin typeface="Century Gothic" panose="020B0502020202020204" pitchFamily="34" charset="0"/>
                </a:rPr>
                <a:t>Codeine </a:t>
              </a:r>
            </a:p>
          </p:txBody>
        </p:sp>
      </p:grpSp>
      <p:grpSp>
        <p:nvGrpSpPr>
          <p:cNvPr id="34" name="Group 33">
            <a:extLst>
              <a:ext uri="{FF2B5EF4-FFF2-40B4-BE49-F238E27FC236}">
                <a16:creationId xmlns:a16="http://schemas.microsoft.com/office/drawing/2014/main" id="{DC4DBBC0-013C-D123-DBD5-B18D5188B39D}"/>
              </a:ext>
            </a:extLst>
          </p:cNvPr>
          <p:cNvGrpSpPr/>
          <p:nvPr/>
        </p:nvGrpSpPr>
        <p:grpSpPr>
          <a:xfrm>
            <a:off x="5154234" y="1939009"/>
            <a:ext cx="2106213" cy="764888"/>
            <a:chOff x="5154234" y="1939009"/>
            <a:chExt cx="2106213" cy="764888"/>
          </a:xfrm>
        </p:grpSpPr>
        <p:cxnSp>
          <p:nvCxnSpPr>
            <p:cNvPr id="12" name="Connector: Curved 11">
              <a:extLst>
                <a:ext uri="{FF2B5EF4-FFF2-40B4-BE49-F238E27FC236}">
                  <a16:creationId xmlns:a16="http://schemas.microsoft.com/office/drawing/2014/main" id="{05E9CFC6-E712-EAE3-AE45-01886F3C6AE1}"/>
                </a:ext>
              </a:extLst>
            </p:cNvPr>
            <p:cNvCxnSpPr>
              <a:cxnSpLocks/>
            </p:cNvCxnSpPr>
            <p:nvPr/>
          </p:nvCxnSpPr>
          <p:spPr>
            <a:xfrm rot="10800000">
              <a:off x="6396063" y="2277563"/>
              <a:ext cx="768170" cy="426334"/>
            </a:xfrm>
            <a:prstGeom prst="curvedConnector3">
              <a:avLst/>
            </a:prstGeom>
            <a:ln w="19050">
              <a:solidFill>
                <a:srgbClr val="5E1B6D"/>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90A0986-2513-06A2-DDE7-FBDBF5CBEED7}"/>
                </a:ext>
              </a:extLst>
            </p:cNvPr>
            <p:cNvSpPr txBox="1"/>
            <p:nvPr/>
          </p:nvSpPr>
          <p:spPr>
            <a:xfrm>
              <a:off x="5154234" y="1939009"/>
              <a:ext cx="2106213" cy="338554"/>
            </a:xfrm>
            <a:prstGeom prst="rect">
              <a:avLst/>
            </a:prstGeom>
            <a:noFill/>
          </p:spPr>
          <p:txBody>
            <a:bodyPr wrap="square" rtlCol="0">
              <a:spAutoFit/>
            </a:bodyPr>
            <a:lstStyle/>
            <a:p>
              <a:pPr algn="ctr"/>
              <a:r>
                <a:rPr lang="en-GB" sz="1600" b="1" dirty="0">
                  <a:latin typeface="Century Gothic" panose="020B0502020202020204" pitchFamily="34" charset="0"/>
                </a:rPr>
                <a:t>Tramadol</a:t>
              </a:r>
            </a:p>
          </p:txBody>
        </p:sp>
      </p:grpSp>
      <p:grpSp>
        <p:nvGrpSpPr>
          <p:cNvPr id="38" name="Group 37">
            <a:extLst>
              <a:ext uri="{FF2B5EF4-FFF2-40B4-BE49-F238E27FC236}">
                <a16:creationId xmlns:a16="http://schemas.microsoft.com/office/drawing/2014/main" id="{30030C02-4702-023B-3E3A-9BCE8F6B42F9}"/>
              </a:ext>
            </a:extLst>
          </p:cNvPr>
          <p:cNvGrpSpPr/>
          <p:nvPr/>
        </p:nvGrpSpPr>
        <p:grpSpPr>
          <a:xfrm>
            <a:off x="9776829" y="1339601"/>
            <a:ext cx="2106213" cy="1186787"/>
            <a:chOff x="9776829" y="1339601"/>
            <a:chExt cx="2106213" cy="1186787"/>
          </a:xfrm>
        </p:grpSpPr>
        <p:cxnSp>
          <p:nvCxnSpPr>
            <p:cNvPr id="15" name="Connector: Curved 14">
              <a:extLst>
                <a:ext uri="{FF2B5EF4-FFF2-40B4-BE49-F238E27FC236}">
                  <a16:creationId xmlns:a16="http://schemas.microsoft.com/office/drawing/2014/main" id="{3315DD83-BD6A-FB00-2259-22FF12AF9B29}"/>
                </a:ext>
              </a:extLst>
            </p:cNvPr>
            <p:cNvCxnSpPr>
              <a:cxnSpLocks/>
            </p:cNvCxnSpPr>
            <p:nvPr/>
          </p:nvCxnSpPr>
          <p:spPr>
            <a:xfrm rot="5400000" flipH="1" flipV="1">
              <a:off x="9873806" y="1931112"/>
              <a:ext cx="858844" cy="331708"/>
            </a:xfrm>
            <a:prstGeom prst="curvedConnector3">
              <a:avLst/>
            </a:prstGeom>
            <a:ln w="19050">
              <a:solidFill>
                <a:srgbClr val="5E1B6D"/>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82A4C4B-D203-8FD6-B246-01E88229716C}"/>
                </a:ext>
              </a:extLst>
            </p:cNvPr>
            <p:cNvSpPr txBox="1"/>
            <p:nvPr/>
          </p:nvSpPr>
          <p:spPr>
            <a:xfrm>
              <a:off x="9776829" y="1339601"/>
              <a:ext cx="2106213" cy="338554"/>
            </a:xfrm>
            <a:prstGeom prst="rect">
              <a:avLst/>
            </a:prstGeom>
            <a:noFill/>
          </p:spPr>
          <p:txBody>
            <a:bodyPr wrap="square" rtlCol="0">
              <a:spAutoFit/>
            </a:bodyPr>
            <a:lstStyle/>
            <a:p>
              <a:pPr algn="ctr"/>
              <a:r>
                <a:rPr lang="en-GB" sz="1600" b="1" dirty="0">
                  <a:latin typeface="Century Gothic" panose="020B0502020202020204" pitchFamily="34" charset="0"/>
                </a:rPr>
                <a:t>Co-codamol </a:t>
              </a:r>
            </a:p>
          </p:txBody>
        </p:sp>
      </p:grpSp>
      <p:grpSp>
        <p:nvGrpSpPr>
          <p:cNvPr id="40" name="Group 39">
            <a:extLst>
              <a:ext uri="{FF2B5EF4-FFF2-40B4-BE49-F238E27FC236}">
                <a16:creationId xmlns:a16="http://schemas.microsoft.com/office/drawing/2014/main" id="{8207D63E-A93E-11EB-E603-27D6AB7A24F1}"/>
              </a:ext>
            </a:extLst>
          </p:cNvPr>
          <p:cNvGrpSpPr/>
          <p:nvPr/>
        </p:nvGrpSpPr>
        <p:grpSpPr>
          <a:xfrm>
            <a:off x="10263907" y="2082821"/>
            <a:ext cx="2237569" cy="621076"/>
            <a:chOff x="10263907" y="2082821"/>
            <a:chExt cx="2237569" cy="621076"/>
          </a:xfrm>
        </p:grpSpPr>
        <p:cxnSp>
          <p:nvCxnSpPr>
            <p:cNvPr id="20" name="Connector: Curved 19">
              <a:extLst>
                <a:ext uri="{FF2B5EF4-FFF2-40B4-BE49-F238E27FC236}">
                  <a16:creationId xmlns:a16="http://schemas.microsoft.com/office/drawing/2014/main" id="{DE3C43CD-5225-C000-2124-D21969E586F5}"/>
                </a:ext>
              </a:extLst>
            </p:cNvPr>
            <p:cNvCxnSpPr>
              <a:cxnSpLocks/>
            </p:cNvCxnSpPr>
            <p:nvPr/>
          </p:nvCxnSpPr>
          <p:spPr>
            <a:xfrm flipV="1">
              <a:off x="10263907" y="2324657"/>
              <a:ext cx="677143" cy="379240"/>
            </a:xfrm>
            <a:prstGeom prst="curvedConnector3">
              <a:avLst/>
            </a:prstGeom>
            <a:ln w="19050">
              <a:solidFill>
                <a:srgbClr val="5E1B6D"/>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9F235FD6-CBD1-DB71-39A5-7EA4653E1E25}"/>
                </a:ext>
              </a:extLst>
            </p:cNvPr>
            <p:cNvSpPr txBox="1"/>
            <p:nvPr/>
          </p:nvSpPr>
          <p:spPr>
            <a:xfrm>
              <a:off x="10395263" y="2082821"/>
              <a:ext cx="2106213" cy="338554"/>
            </a:xfrm>
            <a:prstGeom prst="rect">
              <a:avLst/>
            </a:prstGeom>
            <a:noFill/>
          </p:spPr>
          <p:txBody>
            <a:bodyPr wrap="square" rtlCol="0">
              <a:spAutoFit/>
            </a:bodyPr>
            <a:lstStyle/>
            <a:p>
              <a:pPr algn="ctr"/>
              <a:r>
                <a:rPr lang="en-GB" sz="1600" b="1" dirty="0">
                  <a:latin typeface="Century Gothic" panose="020B0502020202020204" pitchFamily="34" charset="0"/>
                </a:rPr>
                <a:t>Fentanyl</a:t>
              </a:r>
            </a:p>
          </p:txBody>
        </p:sp>
      </p:grpSp>
      <p:grpSp>
        <p:nvGrpSpPr>
          <p:cNvPr id="43" name="Group 42">
            <a:extLst>
              <a:ext uri="{FF2B5EF4-FFF2-40B4-BE49-F238E27FC236}">
                <a16:creationId xmlns:a16="http://schemas.microsoft.com/office/drawing/2014/main" id="{08321B38-D0DB-E644-4370-9FDF8A66E2AB}"/>
              </a:ext>
            </a:extLst>
          </p:cNvPr>
          <p:cNvGrpSpPr/>
          <p:nvPr/>
        </p:nvGrpSpPr>
        <p:grpSpPr>
          <a:xfrm>
            <a:off x="8421596" y="4024362"/>
            <a:ext cx="2106213" cy="907542"/>
            <a:chOff x="8421596" y="4024362"/>
            <a:chExt cx="2106213" cy="907542"/>
          </a:xfrm>
        </p:grpSpPr>
        <p:cxnSp>
          <p:nvCxnSpPr>
            <p:cNvPr id="27" name="Connector: Curved 26">
              <a:extLst>
                <a:ext uri="{FF2B5EF4-FFF2-40B4-BE49-F238E27FC236}">
                  <a16:creationId xmlns:a16="http://schemas.microsoft.com/office/drawing/2014/main" id="{66BDF7CD-BD51-4977-FEE2-2A515F7F60FF}"/>
                </a:ext>
              </a:extLst>
            </p:cNvPr>
            <p:cNvCxnSpPr>
              <a:cxnSpLocks/>
            </p:cNvCxnSpPr>
            <p:nvPr/>
          </p:nvCxnSpPr>
          <p:spPr>
            <a:xfrm rot="16200000" flipH="1">
              <a:off x="9071836" y="4192139"/>
              <a:ext cx="547638" cy="212084"/>
            </a:xfrm>
            <a:prstGeom prst="curvedConnector3">
              <a:avLst/>
            </a:prstGeom>
            <a:ln w="19050">
              <a:solidFill>
                <a:srgbClr val="5E1B6D"/>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437DB99E-2650-CD2C-8138-EFCD4481CFB0}"/>
                </a:ext>
              </a:extLst>
            </p:cNvPr>
            <p:cNvSpPr txBox="1"/>
            <p:nvPr/>
          </p:nvSpPr>
          <p:spPr>
            <a:xfrm>
              <a:off x="8421596" y="4593350"/>
              <a:ext cx="2106213" cy="338554"/>
            </a:xfrm>
            <a:prstGeom prst="rect">
              <a:avLst/>
            </a:prstGeom>
            <a:noFill/>
          </p:spPr>
          <p:txBody>
            <a:bodyPr wrap="square" rtlCol="0">
              <a:spAutoFit/>
            </a:bodyPr>
            <a:lstStyle/>
            <a:p>
              <a:pPr algn="ctr"/>
              <a:r>
                <a:rPr lang="en-GB" sz="1600" b="1" dirty="0" err="1">
                  <a:latin typeface="Century Gothic" panose="020B0502020202020204" pitchFamily="34" charset="0"/>
                </a:rPr>
                <a:t>Nitazines</a:t>
              </a:r>
              <a:r>
                <a:rPr lang="en-GB" sz="1600" b="1" dirty="0">
                  <a:latin typeface="Century Gothic" panose="020B0502020202020204" pitchFamily="34" charset="0"/>
                </a:rPr>
                <a:t> </a:t>
              </a:r>
            </a:p>
          </p:txBody>
        </p:sp>
      </p:grpSp>
      <p:sp>
        <p:nvSpPr>
          <p:cNvPr id="2" name="TextBox 1">
            <a:extLst>
              <a:ext uri="{FF2B5EF4-FFF2-40B4-BE49-F238E27FC236}">
                <a16:creationId xmlns:a16="http://schemas.microsoft.com/office/drawing/2014/main" id="{CDCC856C-D900-3DE7-2C3A-9600AC5F99D6}"/>
              </a:ext>
            </a:extLst>
          </p:cNvPr>
          <p:cNvSpPr txBox="1"/>
          <p:nvPr/>
        </p:nvSpPr>
        <p:spPr>
          <a:xfrm>
            <a:off x="613922" y="3923842"/>
            <a:ext cx="3890966" cy="369332"/>
          </a:xfrm>
          <a:prstGeom prst="rect">
            <a:avLst/>
          </a:prstGeom>
          <a:noFill/>
        </p:spPr>
        <p:txBody>
          <a:bodyPr wrap="square" rtlCol="0">
            <a:spAutoFit/>
          </a:bodyPr>
          <a:lstStyle/>
          <a:p>
            <a:r>
              <a:rPr lang="en-GB" b="1" dirty="0">
                <a:solidFill>
                  <a:schemeClr val="bg1"/>
                </a:solidFill>
                <a:latin typeface="Century Gothic" panose="020B0502020202020204" pitchFamily="34" charset="0"/>
              </a:rPr>
              <a:t>Depressants</a:t>
            </a:r>
          </a:p>
        </p:txBody>
      </p:sp>
    </p:spTree>
    <p:extLst>
      <p:ext uri="{BB962C8B-B14F-4D97-AF65-F5344CB8AC3E}">
        <p14:creationId xmlns:p14="http://schemas.microsoft.com/office/powerpoint/2010/main" val="15202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additive="base">
                                        <p:cTn id="13" dur="500" fill="hold"/>
                                        <p:tgtEl>
                                          <p:spTgt spid="38"/>
                                        </p:tgtEl>
                                        <p:attrNameLst>
                                          <p:attrName>ppt_x</p:attrName>
                                        </p:attrNameLst>
                                      </p:cBhvr>
                                      <p:tavLst>
                                        <p:tav tm="0">
                                          <p:val>
                                            <p:strVal val="#ppt_x"/>
                                          </p:val>
                                        </p:tav>
                                        <p:tav tm="100000">
                                          <p:val>
                                            <p:strVal val="#ppt_x"/>
                                          </p:val>
                                        </p:tav>
                                      </p:tavLst>
                                    </p:anim>
                                    <p:anim calcmode="lin" valueType="num">
                                      <p:cBhvr additive="base">
                                        <p:cTn id="14"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additive="base">
                                        <p:cTn id="19" dur="500" fill="hold"/>
                                        <p:tgtEl>
                                          <p:spTgt spid="40"/>
                                        </p:tgtEl>
                                        <p:attrNameLst>
                                          <p:attrName>ppt_x</p:attrName>
                                        </p:attrNameLst>
                                      </p:cBhvr>
                                      <p:tavLst>
                                        <p:tav tm="0">
                                          <p:val>
                                            <p:strVal val="#ppt_x"/>
                                          </p:val>
                                        </p:tav>
                                        <p:tav tm="100000">
                                          <p:val>
                                            <p:strVal val="#ppt_x"/>
                                          </p:val>
                                        </p:tav>
                                      </p:tavLst>
                                    </p:anim>
                                    <p:anim calcmode="lin" valueType="num">
                                      <p:cBhvr additive="base">
                                        <p:cTn id="20"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1"/>
                                        </p:tgtEl>
                                        <p:attrNameLst>
                                          <p:attrName>style.visibility</p:attrName>
                                        </p:attrNameLst>
                                      </p:cBhvr>
                                      <p:to>
                                        <p:strVal val="visible"/>
                                      </p:to>
                                    </p:set>
                                    <p:anim calcmode="lin" valueType="num">
                                      <p:cBhvr additive="base">
                                        <p:cTn id="25" dur="500" fill="hold"/>
                                        <p:tgtEl>
                                          <p:spTgt spid="41"/>
                                        </p:tgtEl>
                                        <p:attrNameLst>
                                          <p:attrName>ppt_x</p:attrName>
                                        </p:attrNameLst>
                                      </p:cBhvr>
                                      <p:tavLst>
                                        <p:tav tm="0">
                                          <p:val>
                                            <p:strVal val="#ppt_x"/>
                                          </p:val>
                                        </p:tav>
                                        <p:tav tm="100000">
                                          <p:val>
                                            <p:strVal val="#ppt_x"/>
                                          </p:val>
                                        </p:tav>
                                      </p:tavLst>
                                    </p:anim>
                                    <p:anim calcmode="lin" valueType="num">
                                      <p:cBhvr additive="base">
                                        <p:cTn id="26"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additive="base">
                                        <p:cTn id="31" dur="500" fill="hold"/>
                                        <p:tgtEl>
                                          <p:spTgt spid="42"/>
                                        </p:tgtEl>
                                        <p:attrNameLst>
                                          <p:attrName>ppt_x</p:attrName>
                                        </p:attrNameLst>
                                      </p:cBhvr>
                                      <p:tavLst>
                                        <p:tav tm="0">
                                          <p:val>
                                            <p:strVal val="#ppt_x"/>
                                          </p:val>
                                        </p:tav>
                                        <p:tav tm="100000">
                                          <p:val>
                                            <p:strVal val="#ppt_x"/>
                                          </p:val>
                                        </p:tav>
                                      </p:tavLst>
                                    </p:anim>
                                    <p:anim calcmode="lin" valueType="num">
                                      <p:cBhvr additive="base">
                                        <p:cTn id="32"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3"/>
                                        </p:tgtEl>
                                        <p:attrNameLst>
                                          <p:attrName>style.visibility</p:attrName>
                                        </p:attrNameLst>
                                      </p:cBhvr>
                                      <p:to>
                                        <p:strVal val="visible"/>
                                      </p:to>
                                    </p:set>
                                    <p:anim calcmode="lin" valueType="num">
                                      <p:cBhvr additive="base">
                                        <p:cTn id="37" dur="500" fill="hold"/>
                                        <p:tgtEl>
                                          <p:spTgt spid="43"/>
                                        </p:tgtEl>
                                        <p:attrNameLst>
                                          <p:attrName>ppt_x</p:attrName>
                                        </p:attrNameLst>
                                      </p:cBhvr>
                                      <p:tavLst>
                                        <p:tav tm="0">
                                          <p:val>
                                            <p:strVal val="#ppt_x"/>
                                          </p:val>
                                        </p:tav>
                                        <p:tav tm="100000">
                                          <p:val>
                                            <p:strVal val="#ppt_x"/>
                                          </p:val>
                                        </p:tav>
                                      </p:tavLst>
                                    </p:anim>
                                    <p:anim calcmode="lin" valueType="num">
                                      <p:cBhvr additive="base">
                                        <p:cTn id="3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500" fill="hold"/>
                                        <p:tgtEl>
                                          <p:spTgt spid="32"/>
                                        </p:tgtEl>
                                        <p:attrNameLst>
                                          <p:attrName>ppt_x</p:attrName>
                                        </p:attrNameLst>
                                      </p:cBhvr>
                                      <p:tavLst>
                                        <p:tav tm="0">
                                          <p:val>
                                            <p:strVal val="#ppt_x"/>
                                          </p:val>
                                        </p:tav>
                                        <p:tav tm="100000">
                                          <p:val>
                                            <p:strVal val="#ppt_x"/>
                                          </p:val>
                                        </p:tav>
                                      </p:tavLst>
                                    </p:anim>
                                    <p:anim calcmode="lin" valueType="num">
                                      <p:cBhvr additive="base">
                                        <p:cTn id="4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additive="base">
                                        <p:cTn id="49" dur="500" fill="hold"/>
                                        <p:tgtEl>
                                          <p:spTgt spid="33"/>
                                        </p:tgtEl>
                                        <p:attrNameLst>
                                          <p:attrName>ppt_x</p:attrName>
                                        </p:attrNameLst>
                                      </p:cBhvr>
                                      <p:tavLst>
                                        <p:tav tm="0">
                                          <p:val>
                                            <p:strVal val="#ppt_x"/>
                                          </p:val>
                                        </p:tav>
                                        <p:tav tm="100000">
                                          <p:val>
                                            <p:strVal val="#ppt_x"/>
                                          </p:val>
                                        </p:tav>
                                      </p:tavLst>
                                    </p:anim>
                                    <p:anim calcmode="lin" valueType="num">
                                      <p:cBhvr additive="base">
                                        <p:cTn id="5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500" fill="hold"/>
                                        <p:tgtEl>
                                          <p:spTgt spid="34"/>
                                        </p:tgtEl>
                                        <p:attrNameLst>
                                          <p:attrName>ppt_x</p:attrName>
                                        </p:attrNameLst>
                                      </p:cBhvr>
                                      <p:tavLst>
                                        <p:tav tm="0">
                                          <p:val>
                                            <p:strVal val="#ppt_x"/>
                                          </p:val>
                                        </p:tav>
                                        <p:tav tm="100000">
                                          <p:val>
                                            <p:strVal val="#ppt_x"/>
                                          </p:val>
                                        </p:tav>
                                      </p:tavLst>
                                    </p:anim>
                                    <p:anim calcmode="lin" valueType="num">
                                      <p:cBhvr additive="base">
                                        <p:cTn id="5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additive="base">
                                        <p:cTn id="61" dur="500" fill="hold"/>
                                        <p:tgtEl>
                                          <p:spTgt spid="35"/>
                                        </p:tgtEl>
                                        <p:attrNameLst>
                                          <p:attrName>ppt_x</p:attrName>
                                        </p:attrNameLst>
                                      </p:cBhvr>
                                      <p:tavLst>
                                        <p:tav tm="0">
                                          <p:val>
                                            <p:strVal val="#ppt_x"/>
                                          </p:val>
                                        </p:tav>
                                        <p:tav tm="100000">
                                          <p:val>
                                            <p:strVal val="#ppt_x"/>
                                          </p:val>
                                        </p:tav>
                                      </p:tavLst>
                                    </p:anim>
                                    <p:anim calcmode="lin" valueType="num">
                                      <p:cBhvr additive="base">
                                        <p:cTn id="6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n orange and white rectangle&#10;&#10;Description automatically generated">
            <a:extLst>
              <a:ext uri="{FF2B5EF4-FFF2-40B4-BE49-F238E27FC236}">
                <a16:creationId xmlns:a16="http://schemas.microsoft.com/office/drawing/2014/main" id="{F11EC24B-89E3-B781-6BE2-89DE72904B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 y="-24649"/>
            <a:ext cx="12192000" cy="6858000"/>
          </a:xfrm>
          <a:prstGeom prst="rect">
            <a:avLst/>
          </a:prstGeom>
        </p:spPr>
      </p:pic>
      <p:sp>
        <p:nvSpPr>
          <p:cNvPr id="3" name="TextBox 2">
            <a:extLst>
              <a:ext uri="{FF2B5EF4-FFF2-40B4-BE49-F238E27FC236}">
                <a16:creationId xmlns:a16="http://schemas.microsoft.com/office/drawing/2014/main" id="{805F0FA9-F358-450D-819A-289EC1D58787}"/>
              </a:ext>
            </a:extLst>
          </p:cNvPr>
          <p:cNvSpPr txBox="1"/>
          <p:nvPr/>
        </p:nvSpPr>
        <p:spPr>
          <a:xfrm>
            <a:off x="613922" y="3923842"/>
            <a:ext cx="3890966" cy="369332"/>
          </a:xfrm>
          <a:prstGeom prst="rect">
            <a:avLst/>
          </a:prstGeom>
          <a:noFill/>
        </p:spPr>
        <p:txBody>
          <a:bodyPr wrap="square" rtlCol="0">
            <a:spAutoFit/>
          </a:bodyPr>
          <a:lstStyle/>
          <a:p>
            <a:r>
              <a:rPr lang="en-GB" b="1" dirty="0">
                <a:solidFill>
                  <a:schemeClr val="bg1"/>
                </a:solidFill>
                <a:latin typeface="Century Gothic" panose="020B0502020202020204" pitchFamily="34" charset="0"/>
              </a:rPr>
              <a:t>Depressants</a:t>
            </a:r>
          </a:p>
        </p:txBody>
      </p:sp>
      <p:sp>
        <p:nvSpPr>
          <p:cNvPr id="6" name="TextBox 5">
            <a:extLst>
              <a:ext uri="{FF2B5EF4-FFF2-40B4-BE49-F238E27FC236}">
                <a16:creationId xmlns:a16="http://schemas.microsoft.com/office/drawing/2014/main" id="{9FA6FC80-F314-40E6-A965-73688AE7AF35}"/>
              </a:ext>
            </a:extLst>
          </p:cNvPr>
          <p:cNvSpPr txBox="1"/>
          <p:nvPr/>
        </p:nvSpPr>
        <p:spPr>
          <a:xfrm>
            <a:off x="6889581" y="580655"/>
            <a:ext cx="3890966" cy="523220"/>
          </a:xfrm>
          <a:prstGeom prst="rect">
            <a:avLst/>
          </a:prstGeom>
          <a:noFill/>
        </p:spPr>
        <p:txBody>
          <a:bodyPr wrap="square" rtlCol="0">
            <a:spAutoFit/>
          </a:bodyPr>
          <a:lstStyle/>
          <a:p>
            <a:pPr algn="ctr"/>
            <a:r>
              <a:rPr lang="en-GB" sz="2800" b="1" dirty="0">
                <a:solidFill>
                  <a:srgbClr val="A0C515"/>
                </a:solidFill>
                <a:latin typeface="Century Gothic" panose="020B0502020202020204" pitchFamily="34" charset="0"/>
              </a:rPr>
              <a:t>Desired Effects</a:t>
            </a:r>
          </a:p>
        </p:txBody>
      </p:sp>
      <p:grpSp>
        <p:nvGrpSpPr>
          <p:cNvPr id="2" name="Group 1">
            <a:extLst>
              <a:ext uri="{FF2B5EF4-FFF2-40B4-BE49-F238E27FC236}">
                <a16:creationId xmlns:a16="http://schemas.microsoft.com/office/drawing/2014/main" id="{FDCA12FB-2242-DF99-128F-F176844C08C3}"/>
              </a:ext>
            </a:extLst>
          </p:cNvPr>
          <p:cNvGrpSpPr/>
          <p:nvPr/>
        </p:nvGrpSpPr>
        <p:grpSpPr>
          <a:xfrm>
            <a:off x="5954417" y="1103874"/>
            <a:ext cx="6032941" cy="4889429"/>
            <a:chOff x="5954417" y="1103874"/>
            <a:chExt cx="6032941" cy="4889429"/>
          </a:xfrm>
        </p:grpSpPr>
        <p:sp>
          <p:nvSpPr>
            <p:cNvPr id="10" name="TextBox 9">
              <a:extLst>
                <a:ext uri="{FF2B5EF4-FFF2-40B4-BE49-F238E27FC236}">
                  <a16:creationId xmlns:a16="http://schemas.microsoft.com/office/drawing/2014/main" id="{A5943916-1860-4100-B5D4-969D2CDA2CEC}"/>
                </a:ext>
              </a:extLst>
            </p:cNvPr>
            <p:cNvSpPr txBox="1"/>
            <p:nvPr/>
          </p:nvSpPr>
          <p:spPr>
            <a:xfrm>
              <a:off x="5954417" y="2448632"/>
              <a:ext cx="1227588" cy="307777"/>
            </a:xfrm>
            <a:prstGeom prst="rect">
              <a:avLst/>
            </a:prstGeom>
            <a:noFill/>
          </p:spPr>
          <p:txBody>
            <a:bodyPr wrap="square" rtlCol="0">
              <a:spAutoFit/>
            </a:bodyPr>
            <a:lstStyle/>
            <a:p>
              <a:pPr algn="ctr"/>
              <a:r>
                <a:rPr lang="en-GB" sz="1400" b="1" dirty="0">
                  <a:latin typeface="Century Gothic" panose="020B0502020202020204" pitchFamily="34" charset="0"/>
                </a:rPr>
                <a:t>Happy</a:t>
              </a:r>
            </a:p>
          </p:txBody>
        </p:sp>
        <p:sp>
          <p:nvSpPr>
            <p:cNvPr id="11" name="TextBox 10">
              <a:extLst>
                <a:ext uri="{FF2B5EF4-FFF2-40B4-BE49-F238E27FC236}">
                  <a16:creationId xmlns:a16="http://schemas.microsoft.com/office/drawing/2014/main" id="{978F77E5-FB31-47FA-81C4-A2E691FCDABB}"/>
                </a:ext>
              </a:extLst>
            </p:cNvPr>
            <p:cNvSpPr txBox="1"/>
            <p:nvPr/>
          </p:nvSpPr>
          <p:spPr>
            <a:xfrm>
              <a:off x="9457273" y="2143343"/>
              <a:ext cx="1496041" cy="523220"/>
            </a:xfrm>
            <a:prstGeom prst="rect">
              <a:avLst/>
            </a:prstGeom>
            <a:noFill/>
          </p:spPr>
          <p:txBody>
            <a:bodyPr wrap="square" rtlCol="0">
              <a:spAutoFit/>
            </a:bodyPr>
            <a:lstStyle/>
            <a:p>
              <a:pPr algn="ctr"/>
              <a:r>
                <a:rPr lang="en-GB" sz="1400" b="1" dirty="0">
                  <a:latin typeface="Century Gothic" panose="020B0502020202020204" pitchFamily="34" charset="0"/>
                </a:rPr>
                <a:t>Reduce anxiety</a:t>
              </a:r>
            </a:p>
          </p:txBody>
        </p:sp>
        <p:sp>
          <p:nvSpPr>
            <p:cNvPr id="13" name="TextBox 12">
              <a:extLst>
                <a:ext uri="{FF2B5EF4-FFF2-40B4-BE49-F238E27FC236}">
                  <a16:creationId xmlns:a16="http://schemas.microsoft.com/office/drawing/2014/main" id="{E6AE5C87-BA65-4310-B24E-1E05F072C7E4}"/>
                </a:ext>
              </a:extLst>
            </p:cNvPr>
            <p:cNvSpPr txBox="1"/>
            <p:nvPr/>
          </p:nvSpPr>
          <p:spPr>
            <a:xfrm>
              <a:off x="10488122" y="4491859"/>
              <a:ext cx="1227588" cy="523220"/>
            </a:xfrm>
            <a:prstGeom prst="rect">
              <a:avLst/>
            </a:prstGeom>
            <a:noFill/>
          </p:spPr>
          <p:txBody>
            <a:bodyPr wrap="square" rtlCol="0">
              <a:spAutoFit/>
            </a:bodyPr>
            <a:lstStyle/>
            <a:p>
              <a:pPr algn="ctr"/>
              <a:r>
                <a:rPr lang="en-GB" sz="1400" b="1" dirty="0">
                  <a:latin typeface="Century Gothic" panose="020B0502020202020204" pitchFamily="34" charset="0"/>
                </a:rPr>
                <a:t>Slow reactions</a:t>
              </a:r>
            </a:p>
          </p:txBody>
        </p:sp>
        <p:sp>
          <p:nvSpPr>
            <p:cNvPr id="14" name="TextBox 13">
              <a:extLst>
                <a:ext uri="{FF2B5EF4-FFF2-40B4-BE49-F238E27FC236}">
                  <a16:creationId xmlns:a16="http://schemas.microsoft.com/office/drawing/2014/main" id="{408A5246-A917-416C-A14B-935E07CBFFFE}"/>
                </a:ext>
              </a:extLst>
            </p:cNvPr>
            <p:cNvSpPr txBox="1"/>
            <p:nvPr/>
          </p:nvSpPr>
          <p:spPr>
            <a:xfrm>
              <a:off x="6322567" y="4184082"/>
              <a:ext cx="1227588" cy="307777"/>
            </a:xfrm>
            <a:prstGeom prst="rect">
              <a:avLst/>
            </a:prstGeom>
            <a:noFill/>
          </p:spPr>
          <p:txBody>
            <a:bodyPr wrap="square" rtlCol="0">
              <a:spAutoFit/>
            </a:bodyPr>
            <a:lstStyle/>
            <a:p>
              <a:pPr algn="ctr"/>
              <a:r>
                <a:rPr lang="en-GB" sz="1400" b="1" dirty="0">
                  <a:latin typeface="Century Gothic" panose="020B0502020202020204" pitchFamily="34" charset="0"/>
                </a:rPr>
                <a:t>Pain relief</a:t>
              </a:r>
            </a:p>
          </p:txBody>
        </p:sp>
        <p:sp>
          <p:nvSpPr>
            <p:cNvPr id="15" name="TextBox 14">
              <a:extLst>
                <a:ext uri="{FF2B5EF4-FFF2-40B4-BE49-F238E27FC236}">
                  <a16:creationId xmlns:a16="http://schemas.microsoft.com/office/drawing/2014/main" id="{E089430D-67CE-0311-E234-D9DE7D3CD9C7}"/>
                </a:ext>
              </a:extLst>
            </p:cNvPr>
            <p:cNvSpPr txBox="1"/>
            <p:nvPr/>
          </p:nvSpPr>
          <p:spPr>
            <a:xfrm>
              <a:off x="6936361" y="1433772"/>
              <a:ext cx="1227588" cy="307777"/>
            </a:xfrm>
            <a:prstGeom prst="rect">
              <a:avLst/>
            </a:prstGeom>
            <a:noFill/>
          </p:spPr>
          <p:txBody>
            <a:bodyPr wrap="square" rtlCol="0">
              <a:spAutoFit/>
            </a:bodyPr>
            <a:lstStyle/>
            <a:p>
              <a:pPr algn="ctr"/>
              <a:r>
                <a:rPr lang="en-GB" sz="1400" b="1" dirty="0">
                  <a:latin typeface="Century Gothic" panose="020B0502020202020204" pitchFamily="34" charset="0"/>
                </a:rPr>
                <a:t>Euphoria</a:t>
              </a:r>
            </a:p>
          </p:txBody>
        </p:sp>
        <p:sp>
          <p:nvSpPr>
            <p:cNvPr id="16" name="TextBox 15">
              <a:extLst>
                <a:ext uri="{FF2B5EF4-FFF2-40B4-BE49-F238E27FC236}">
                  <a16:creationId xmlns:a16="http://schemas.microsoft.com/office/drawing/2014/main" id="{C9C578B1-0728-5957-C436-7C2BA6A5C4F2}"/>
                </a:ext>
              </a:extLst>
            </p:cNvPr>
            <p:cNvSpPr txBox="1"/>
            <p:nvPr/>
          </p:nvSpPr>
          <p:spPr>
            <a:xfrm>
              <a:off x="8462184" y="1401402"/>
              <a:ext cx="1227588" cy="307777"/>
            </a:xfrm>
            <a:prstGeom prst="rect">
              <a:avLst/>
            </a:prstGeom>
            <a:noFill/>
          </p:spPr>
          <p:txBody>
            <a:bodyPr wrap="square" rtlCol="0">
              <a:spAutoFit/>
            </a:bodyPr>
            <a:lstStyle/>
            <a:p>
              <a:pPr algn="ctr"/>
              <a:r>
                <a:rPr lang="en-GB" sz="1400" b="1" dirty="0">
                  <a:latin typeface="Century Gothic" panose="020B0502020202020204" pitchFamily="34" charset="0"/>
                </a:rPr>
                <a:t>Pleasure</a:t>
              </a:r>
            </a:p>
          </p:txBody>
        </p:sp>
        <p:sp>
          <p:nvSpPr>
            <p:cNvPr id="17" name="TextBox 16">
              <a:extLst>
                <a:ext uri="{FF2B5EF4-FFF2-40B4-BE49-F238E27FC236}">
                  <a16:creationId xmlns:a16="http://schemas.microsoft.com/office/drawing/2014/main" id="{7A9007AB-D3FD-D0CF-B5C6-BC8D0599D0CA}"/>
                </a:ext>
              </a:extLst>
            </p:cNvPr>
            <p:cNvSpPr txBox="1"/>
            <p:nvPr/>
          </p:nvSpPr>
          <p:spPr>
            <a:xfrm>
              <a:off x="10491317" y="3223217"/>
              <a:ext cx="1496041" cy="523220"/>
            </a:xfrm>
            <a:prstGeom prst="rect">
              <a:avLst/>
            </a:prstGeom>
            <a:noFill/>
          </p:spPr>
          <p:txBody>
            <a:bodyPr wrap="square" rtlCol="0">
              <a:spAutoFit/>
            </a:bodyPr>
            <a:lstStyle/>
            <a:p>
              <a:pPr algn="ctr"/>
              <a:r>
                <a:rPr lang="en-GB" sz="1400" b="1" dirty="0">
                  <a:latin typeface="Century Gothic" panose="020B0502020202020204" pitchFamily="34" charset="0"/>
                </a:rPr>
                <a:t>Escape </a:t>
              </a:r>
            </a:p>
            <a:p>
              <a:pPr algn="ctr"/>
              <a:r>
                <a:rPr lang="en-GB" sz="1400" b="1" dirty="0">
                  <a:latin typeface="Century Gothic" panose="020B0502020202020204" pitchFamily="34" charset="0"/>
                </a:rPr>
                <a:t>reality</a:t>
              </a:r>
            </a:p>
          </p:txBody>
        </p:sp>
        <p:sp>
          <p:nvSpPr>
            <p:cNvPr id="18" name="TextBox 17">
              <a:extLst>
                <a:ext uri="{FF2B5EF4-FFF2-40B4-BE49-F238E27FC236}">
                  <a16:creationId xmlns:a16="http://schemas.microsoft.com/office/drawing/2014/main" id="{05129A14-5837-B32E-ADB2-1893A72CE731}"/>
                </a:ext>
              </a:extLst>
            </p:cNvPr>
            <p:cNvSpPr txBox="1"/>
            <p:nvPr/>
          </p:nvSpPr>
          <p:spPr>
            <a:xfrm>
              <a:off x="9636142" y="5420561"/>
              <a:ext cx="1227588" cy="307777"/>
            </a:xfrm>
            <a:prstGeom prst="rect">
              <a:avLst/>
            </a:prstGeom>
            <a:noFill/>
          </p:spPr>
          <p:txBody>
            <a:bodyPr wrap="square" rtlCol="0">
              <a:spAutoFit/>
            </a:bodyPr>
            <a:lstStyle/>
            <a:p>
              <a:pPr algn="ctr"/>
              <a:r>
                <a:rPr lang="en-GB" sz="1400" b="1" dirty="0">
                  <a:latin typeface="Century Gothic" panose="020B0502020202020204" pitchFamily="34" charset="0"/>
                </a:rPr>
                <a:t>To sleep</a:t>
              </a:r>
            </a:p>
          </p:txBody>
        </p:sp>
        <p:pic>
          <p:nvPicPr>
            <p:cNvPr id="12" name="Picture 11" descr="A green arrows pointing to the center of a circle&#10;&#10;Description automatically generated">
              <a:extLst>
                <a:ext uri="{FF2B5EF4-FFF2-40B4-BE49-F238E27FC236}">
                  <a16:creationId xmlns:a16="http://schemas.microsoft.com/office/drawing/2014/main" id="{F49450EB-F972-F1CA-84B2-70E835B4EC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7432" y="1103874"/>
              <a:ext cx="4761905" cy="4761905"/>
            </a:xfrm>
            <a:prstGeom prst="rect">
              <a:avLst/>
            </a:prstGeom>
          </p:spPr>
        </p:pic>
        <p:sp>
          <p:nvSpPr>
            <p:cNvPr id="20" name="Rectangle 19">
              <a:extLst>
                <a:ext uri="{FF2B5EF4-FFF2-40B4-BE49-F238E27FC236}">
                  <a16:creationId xmlns:a16="http://schemas.microsoft.com/office/drawing/2014/main" id="{355D15B6-7047-A809-ED7B-81EBB083C065}"/>
                </a:ext>
              </a:extLst>
            </p:cNvPr>
            <p:cNvSpPr/>
            <p:nvPr/>
          </p:nvSpPr>
          <p:spPr>
            <a:xfrm>
              <a:off x="7442855" y="4293174"/>
              <a:ext cx="905278" cy="617493"/>
            </a:xfrm>
            <a:prstGeom prst="rect">
              <a:avLst/>
            </a:prstGeom>
            <a:solidFill>
              <a:srgbClr val="F6F6F6"/>
            </a:solidFill>
            <a:ln>
              <a:solidFill>
                <a:srgbClr val="F6F6F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D45B0C9-C939-FFAF-837C-F9DFD0871303}"/>
                </a:ext>
              </a:extLst>
            </p:cNvPr>
            <p:cNvSpPr txBox="1"/>
            <p:nvPr/>
          </p:nvSpPr>
          <p:spPr>
            <a:xfrm>
              <a:off x="7006844" y="5685526"/>
              <a:ext cx="2314210" cy="307777"/>
            </a:xfrm>
            <a:prstGeom prst="rect">
              <a:avLst/>
            </a:prstGeom>
            <a:noFill/>
          </p:spPr>
          <p:txBody>
            <a:bodyPr wrap="square">
              <a:spAutoFit/>
            </a:bodyPr>
            <a:lstStyle/>
            <a:p>
              <a:pPr algn="ctr"/>
              <a:r>
                <a:rPr lang="en-GB" sz="1400" b="1" dirty="0">
                  <a:latin typeface="Century Gothic" panose="020B0502020202020204" pitchFamily="34" charset="0"/>
                </a:rPr>
                <a:t>Counteract withdrawals</a:t>
              </a:r>
            </a:p>
          </p:txBody>
        </p:sp>
      </p:grpSp>
    </p:spTree>
    <p:extLst>
      <p:ext uri="{BB962C8B-B14F-4D97-AF65-F5344CB8AC3E}">
        <p14:creationId xmlns:p14="http://schemas.microsoft.com/office/powerpoint/2010/main" val="2733225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n orange and white rectangle&#10;&#10;Description automatically generated">
            <a:extLst>
              <a:ext uri="{FF2B5EF4-FFF2-40B4-BE49-F238E27FC236}">
                <a16:creationId xmlns:a16="http://schemas.microsoft.com/office/drawing/2014/main" id="{65FA9531-0DE3-6D80-7F8B-5CE76C38F1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805F0FA9-F358-450D-819A-289EC1D58787}"/>
              </a:ext>
            </a:extLst>
          </p:cNvPr>
          <p:cNvSpPr txBox="1"/>
          <p:nvPr/>
        </p:nvSpPr>
        <p:spPr>
          <a:xfrm>
            <a:off x="613922" y="3923842"/>
            <a:ext cx="3890966" cy="369332"/>
          </a:xfrm>
          <a:prstGeom prst="rect">
            <a:avLst/>
          </a:prstGeom>
          <a:noFill/>
        </p:spPr>
        <p:txBody>
          <a:bodyPr wrap="square" rtlCol="0">
            <a:spAutoFit/>
          </a:bodyPr>
          <a:lstStyle/>
          <a:p>
            <a:r>
              <a:rPr lang="en-GB" b="1" dirty="0">
                <a:solidFill>
                  <a:schemeClr val="bg1"/>
                </a:solidFill>
                <a:latin typeface="Century Gothic" panose="020B0502020202020204" pitchFamily="34" charset="0"/>
              </a:rPr>
              <a:t>Depressants</a:t>
            </a:r>
          </a:p>
        </p:txBody>
      </p:sp>
      <p:sp>
        <p:nvSpPr>
          <p:cNvPr id="6" name="TextBox 5">
            <a:extLst>
              <a:ext uri="{FF2B5EF4-FFF2-40B4-BE49-F238E27FC236}">
                <a16:creationId xmlns:a16="http://schemas.microsoft.com/office/drawing/2014/main" id="{9FA6FC80-F314-40E6-A965-73688AE7AF35}"/>
              </a:ext>
            </a:extLst>
          </p:cNvPr>
          <p:cNvSpPr txBox="1"/>
          <p:nvPr/>
        </p:nvSpPr>
        <p:spPr>
          <a:xfrm>
            <a:off x="6889581" y="580655"/>
            <a:ext cx="3890966" cy="523220"/>
          </a:xfrm>
          <a:prstGeom prst="rect">
            <a:avLst/>
          </a:prstGeom>
          <a:noFill/>
        </p:spPr>
        <p:txBody>
          <a:bodyPr wrap="square" rtlCol="0">
            <a:spAutoFit/>
          </a:bodyPr>
          <a:lstStyle/>
          <a:p>
            <a:pPr algn="ctr"/>
            <a:r>
              <a:rPr lang="en-GB" sz="2800" b="1" dirty="0">
                <a:solidFill>
                  <a:srgbClr val="A0C515"/>
                </a:solidFill>
                <a:latin typeface="Century Gothic" panose="020B0502020202020204" pitchFamily="34" charset="0"/>
              </a:rPr>
              <a:t>Negative Effects</a:t>
            </a:r>
          </a:p>
        </p:txBody>
      </p:sp>
      <p:grpSp>
        <p:nvGrpSpPr>
          <p:cNvPr id="22" name="Group 21">
            <a:extLst>
              <a:ext uri="{FF2B5EF4-FFF2-40B4-BE49-F238E27FC236}">
                <a16:creationId xmlns:a16="http://schemas.microsoft.com/office/drawing/2014/main" id="{5D8E4BD5-0877-B0FF-836A-EEB9BC1D2384}"/>
              </a:ext>
            </a:extLst>
          </p:cNvPr>
          <p:cNvGrpSpPr/>
          <p:nvPr/>
        </p:nvGrpSpPr>
        <p:grpSpPr>
          <a:xfrm>
            <a:off x="5520307" y="1295509"/>
            <a:ext cx="6168674" cy="4799221"/>
            <a:chOff x="5520307" y="1295509"/>
            <a:chExt cx="6168674" cy="4799221"/>
          </a:xfrm>
        </p:grpSpPr>
        <p:pic>
          <p:nvPicPr>
            <p:cNvPr id="9" name="Picture 8" descr="Schematic&#10;&#10;Description automatically generated with medium confidence">
              <a:extLst>
                <a:ext uri="{FF2B5EF4-FFF2-40B4-BE49-F238E27FC236}">
                  <a16:creationId xmlns:a16="http://schemas.microsoft.com/office/drawing/2014/main" id="{99188C39-740F-4279-B837-62896A1788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7881" y="1332230"/>
              <a:ext cx="4762500" cy="4762500"/>
            </a:xfrm>
            <a:prstGeom prst="rect">
              <a:avLst/>
            </a:prstGeom>
          </p:spPr>
        </p:pic>
        <p:grpSp>
          <p:nvGrpSpPr>
            <p:cNvPr id="21" name="Group 20">
              <a:extLst>
                <a:ext uri="{FF2B5EF4-FFF2-40B4-BE49-F238E27FC236}">
                  <a16:creationId xmlns:a16="http://schemas.microsoft.com/office/drawing/2014/main" id="{A42B5653-3699-672B-4CC7-EC189BAAA869}"/>
                </a:ext>
              </a:extLst>
            </p:cNvPr>
            <p:cNvGrpSpPr/>
            <p:nvPr/>
          </p:nvGrpSpPr>
          <p:grpSpPr>
            <a:xfrm>
              <a:off x="5520307" y="1295509"/>
              <a:ext cx="6168674" cy="4759921"/>
              <a:chOff x="5520307" y="1295509"/>
              <a:chExt cx="6168674" cy="4759921"/>
            </a:xfrm>
          </p:grpSpPr>
          <p:sp>
            <p:nvSpPr>
              <p:cNvPr id="10" name="TextBox 9">
                <a:extLst>
                  <a:ext uri="{FF2B5EF4-FFF2-40B4-BE49-F238E27FC236}">
                    <a16:creationId xmlns:a16="http://schemas.microsoft.com/office/drawing/2014/main" id="{A5943916-1860-4100-B5D4-969D2CDA2CEC}"/>
                  </a:ext>
                </a:extLst>
              </p:cNvPr>
              <p:cNvSpPr txBox="1"/>
              <p:nvPr/>
            </p:nvSpPr>
            <p:spPr>
              <a:xfrm>
                <a:off x="6096000" y="2684791"/>
                <a:ext cx="1227588" cy="307777"/>
              </a:xfrm>
              <a:prstGeom prst="rect">
                <a:avLst/>
              </a:prstGeom>
              <a:noFill/>
            </p:spPr>
            <p:txBody>
              <a:bodyPr wrap="square" rtlCol="0">
                <a:spAutoFit/>
              </a:bodyPr>
              <a:lstStyle/>
              <a:p>
                <a:pPr algn="ctr"/>
                <a:r>
                  <a:rPr lang="en-GB" sz="1400" b="1" dirty="0">
                    <a:latin typeface="Century Gothic" panose="020B0502020202020204" pitchFamily="34" charset="0"/>
                  </a:rPr>
                  <a:t>Coma</a:t>
                </a:r>
              </a:p>
            </p:txBody>
          </p:sp>
          <p:sp>
            <p:nvSpPr>
              <p:cNvPr id="11" name="TextBox 10">
                <a:extLst>
                  <a:ext uri="{FF2B5EF4-FFF2-40B4-BE49-F238E27FC236}">
                    <a16:creationId xmlns:a16="http://schemas.microsoft.com/office/drawing/2014/main" id="{978F77E5-FB31-47FA-81C4-A2E691FCDABB}"/>
                  </a:ext>
                </a:extLst>
              </p:cNvPr>
              <p:cNvSpPr txBox="1"/>
              <p:nvPr/>
            </p:nvSpPr>
            <p:spPr>
              <a:xfrm>
                <a:off x="9717629" y="1295509"/>
                <a:ext cx="1369041" cy="523220"/>
              </a:xfrm>
              <a:prstGeom prst="rect">
                <a:avLst/>
              </a:prstGeom>
              <a:noFill/>
            </p:spPr>
            <p:txBody>
              <a:bodyPr wrap="square" rtlCol="0">
                <a:spAutoFit/>
              </a:bodyPr>
              <a:lstStyle/>
              <a:p>
                <a:pPr algn="ctr"/>
                <a:r>
                  <a:rPr lang="en-GB" sz="1400" b="1" dirty="0">
                    <a:latin typeface="Century Gothic" panose="020B0502020202020204" pitchFamily="34" charset="0"/>
                  </a:rPr>
                  <a:t>Impaired coordination</a:t>
                </a:r>
              </a:p>
            </p:txBody>
          </p:sp>
          <p:sp>
            <p:nvSpPr>
              <p:cNvPr id="13" name="TextBox 12">
                <a:extLst>
                  <a:ext uri="{FF2B5EF4-FFF2-40B4-BE49-F238E27FC236}">
                    <a16:creationId xmlns:a16="http://schemas.microsoft.com/office/drawing/2014/main" id="{E6AE5C87-BA65-4310-B24E-1E05F072C7E4}"/>
                  </a:ext>
                </a:extLst>
              </p:cNvPr>
              <p:cNvSpPr txBox="1"/>
              <p:nvPr/>
            </p:nvSpPr>
            <p:spPr>
              <a:xfrm>
                <a:off x="10359793" y="4905071"/>
                <a:ext cx="1227588" cy="738664"/>
              </a:xfrm>
              <a:prstGeom prst="rect">
                <a:avLst/>
              </a:prstGeom>
              <a:noFill/>
            </p:spPr>
            <p:txBody>
              <a:bodyPr wrap="square" rtlCol="0">
                <a:spAutoFit/>
              </a:bodyPr>
              <a:lstStyle/>
              <a:p>
                <a:pPr algn="ctr"/>
                <a:r>
                  <a:rPr lang="en-GB" sz="1400" b="1" dirty="0">
                    <a:latin typeface="Century Gothic" panose="020B0502020202020204" pitchFamily="34" charset="0"/>
                  </a:rPr>
                  <a:t>Nausea and vomiting</a:t>
                </a:r>
              </a:p>
            </p:txBody>
          </p:sp>
          <p:sp>
            <p:nvSpPr>
              <p:cNvPr id="14" name="TextBox 13">
                <a:extLst>
                  <a:ext uri="{FF2B5EF4-FFF2-40B4-BE49-F238E27FC236}">
                    <a16:creationId xmlns:a16="http://schemas.microsoft.com/office/drawing/2014/main" id="{408A5246-A917-416C-A14B-935E07CBFFFE}"/>
                  </a:ext>
                </a:extLst>
              </p:cNvPr>
              <p:cNvSpPr txBox="1"/>
              <p:nvPr/>
            </p:nvSpPr>
            <p:spPr>
              <a:xfrm>
                <a:off x="6249281" y="5316766"/>
                <a:ext cx="1227588" cy="738664"/>
              </a:xfrm>
              <a:prstGeom prst="rect">
                <a:avLst/>
              </a:prstGeom>
              <a:noFill/>
            </p:spPr>
            <p:txBody>
              <a:bodyPr wrap="square" rtlCol="0">
                <a:spAutoFit/>
              </a:bodyPr>
              <a:lstStyle/>
              <a:p>
                <a:pPr algn="ctr"/>
                <a:r>
                  <a:rPr lang="en-GB" sz="1400" b="1" dirty="0">
                    <a:latin typeface="Century Gothic" panose="020B0502020202020204" pitchFamily="34" charset="0"/>
                  </a:rPr>
                  <a:t>Blackouts &amp; memory loss</a:t>
                </a:r>
              </a:p>
            </p:txBody>
          </p:sp>
          <p:sp>
            <p:nvSpPr>
              <p:cNvPr id="15" name="TextBox 14">
                <a:extLst>
                  <a:ext uri="{FF2B5EF4-FFF2-40B4-BE49-F238E27FC236}">
                    <a16:creationId xmlns:a16="http://schemas.microsoft.com/office/drawing/2014/main" id="{45F6BD3D-40D5-4A44-B566-FBE66EA0D195}"/>
                  </a:ext>
                </a:extLst>
              </p:cNvPr>
              <p:cNvSpPr txBox="1"/>
              <p:nvPr/>
            </p:nvSpPr>
            <p:spPr>
              <a:xfrm>
                <a:off x="10319940" y="2577070"/>
                <a:ext cx="1369041" cy="523220"/>
              </a:xfrm>
              <a:prstGeom prst="rect">
                <a:avLst/>
              </a:prstGeom>
              <a:noFill/>
            </p:spPr>
            <p:txBody>
              <a:bodyPr wrap="square" rtlCol="0">
                <a:spAutoFit/>
              </a:bodyPr>
              <a:lstStyle/>
              <a:p>
                <a:pPr algn="ctr"/>
                <a:r>
                  <a:rPr lang="en-GB" sz="1400" b="1" dirty="0">
                    <a:latin typeface="Century Gothic" panose="020B0502020202020204" pitchFamily="34" charset="0"/>
                  </a:rPr>
                  <a:t>Breathing difficulties</a:t>
                </a:r>
              </a:p>
            </p:txBody>
          </p:sp>
          <p:sp>
            <p:nvSpPr>
              <p:cNvPr id="16" name="TextBox 15">
                <a:extLst>
                  <a:ext uri="{FF2B5EF4-FFF2-40B4-BE49-F238E27FC236}">
                    <a16:creationId xmlns:a16="http://schemas.microsoft.com/office/drawing/2014/main" id="{1FAFC50D-9BCE-4238-AF82-44D7A30B30C3}"/>
                  </a:ext>
                </a:extLst>
              </p:cNvPr>
              <p:cNvSpPr txBox="1"/>
              <p:nvPr/>
            </p:nvSpPr>
            <p:spPr>
              <a:xfrm>
                <a:off x="5520307" y="4098024"/>
                <a:ext cx="1796548" cy="307777"/>
              </a:xfrm>
              <a:prstGeom prst="rect">
                <a:avLst/>
              </a:prstGeom>
              <a:noFill/>
            </p:spPr>
            <p:txBody>
              <a:bodyPr wrap="square" rtlCol="0">
                <a:spAutoFit/>
              </a:bodyPr>
              <a:lstStyle/>
              <a:p>
                <a:pPr algn="ctr"/>
                <a:r>
                  <a:rPr lang="en-GB" sz="1400" b="1" dirty="0">
                    <a:latin typeface="Century Gothic" panose="020B0502020202020204" pitchFamily="34" charset="0"/>
                  </a:rPr>
                  <a:t>Unconsciousness</a:t>
                </a:r>
              </a:p>
            </p:txBody>
          </p:sp>
          <p:sp>
            <p:nvSpPr>
              <p:cNvPr id="17" name="TextBox 16">
                <a:extLst>
                  <a:ext uri="{FF2B5EF4-FFF2-40B4-BE49-F238E27FC236}">
                    <a16:creationId xmlns:a16="http://schemas.microsoft.com/office/drawing/2014/main" id="{068CBB7C-99CF-4C81-B971-D69428896E36}"/>
                  </a:ext>
                </a:extLst>
              </p:cNvPr>
              <p:cNvSpPr txBox="1"/>
              <p:nvPr/>
            </p:nvSpPr>
            <p:spPr>
              <a:xfrm>
                <a:off x="6925167" y="1501507"/>
                <a:ext cx="1227588" cy="523220"/>
              </a:xfrm>
              <a:prstGeom prst="rect">
                <a:avLst/>
              </a:prstGeom>
              <a:noFill/>
            </p:spPr>
            <p:txBody>
              <a:bodyPr wrap="square" rtlCol="0">
                <a:spAutoFit/>
              </a:bodyPr>
              <a:lstStyle/>
              <a:p>
                <a:pPr algn="ctr"/>
                <a:r>
                  <a:rPr lang="en-GB" sz="1400" b="1" dirty="0">
                    <a:latin typeface="Century Gothic" panose="020B0502020202020204" pitchFamily="34" charset="0"/>
                  </a:rPr>
                  <a:t>Death &amp;</a:t>
                </a:r>
              </a:p>
              <a:p>
                <a:pPr algn="ctr"/>
                <a:r>
                  <a:rPr lang="en-GB" sz="1400" b="1" dirty="0">
                    <a:latin typeface="Century Gothic" panose="020B0502020202020204" pitchFamily="34" charset="0"/>
                  </a:rPr>
                  <a:t>Overdose</a:t>
                </a:r>
              </a:p>
            </p:txBody>
          </p:sp>
        </p:grpSp>
      </p:grpSp>
    </p:spTree>
    <p:extLst>
      <p:ext uri="{BB962C8B-B14F-4D97-AF65-F5344CB8AC3E}">
        <p14:creationId xmlns:p14="http://schemas.microsoft.com/office/powerpoint/2010/main" val="2120099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E12DB-E32A-A11C-A12D-0CE88594B333}"/>
              </a:ext>
            </a:extLst>
          </p:cNvPr>
          <p:cNvSpPr>
            <a:spLocks noGrp="1"/>
          </p:cNvSpPr>
          <p:nvPr>
            <p:ph type="title"/>
          </p:nvPr>
        </p:nvSpPr>
        <p:spPr/>
        <p:txBody>
          <a:bodyPr>
            <a:normAutofit/>
          </a:bodyPr>
          <a:lstStyle/>
          <a:p>
            <a:r>
              <a:rPr lang="en-GB" sz="4400" b="1" i="0" dirty="0">
                <a:solidFill>
                  <a:srgbClr val="0F0F0F"/>
                </a:solidFill>
                <a:effectLst/>
                <a:latin typeface="+mn-lt"/>
              </a:rPr>
              <a:t>Wobbly Stan the Benzo Man from Redcar</a:t>
            </a:r>
            <a:br>
              <a:rPr lang="en-GB" sz="4400" b="1" i="0" dirty="0">
                <a:solidFill>
                  <a:srgbClr val="0F0F0F"/>
                </a:solidFill>
                <a:effectLst/>
                <a:latin typeface="YouTube Sans"/>
              </a:rPr>
            </a:br>
            <a:endParaRPr lang="en-GB" dirty="0"/>
          </a:p>
        </p:txBody>
      </p:sp>
      <p:pic>
        <p:nvPicPr>
          <p:cNvPr id="4" name="Online Media 3" title="Wobbly Stan the Benzo Man from Redcar">
            <a:hlinkClick r:id="" action="ppaction://media"/>
            <a:extLst>
              <a:ext uri="{FF2B5EF4-FFF2-40B4-BE49-F238E27FC236}">
                <a16:creationId xmlns:a16="http://schemas.microsoft.com/office/drawing/2014/main" id="{AF4E0707-A28C-67A3-D9AC-BEA2426B581A}"/>
              </a:ext>
            </a:extLst>
          </p:cNvPr>
          <p:cNvPicPr>
            <a:picLocks noGrp="1" noRot="1" noChangeAspect="1"/>
          </p:cNvPicPr>
          <p:nvPr>
            <p:ph idx="1"/>
            <a:videoFile r:link="rId1"/>
          </p:nvPr>
        </p:nvPicPr>
        <p:blipFill>
          <a:blip r:embed="rId4"/>
          <a:stretch>
            <a:fillRect/>
          </a:stretch>
        </p:blipFill>
        <p:spPr>
          <a:xfrm>
            <a:off x="294640" y="1117600"/>
            <a:ext cx="11501120" cy="5059363"/>
          </a:xfrm>
          <a:prstGeom prst="rect">
            <a:avLst/>
          </a:prstGeom>
        </p:spPr>
      </p:pic>
    </p:spTree>
    <p:extLst>
      <p:ext uri="{BB962C8B-B14F-4D97-AF65-F5344CB8AC3E}">
        <p14:creationId xmlns:p14="http://schemas.microsoft.com/office/powerpoint/2010/main" val="2201187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pic>
        <p:nvPicPr>
          <p:cNvPr id="3" name="Picture 2" descr="A close up of an orange and white rectangle&#10;&#10;Description automatically generated">
            <a:extLst>
              <a:ext uri="{FF2B5EF4-FFF2-40B4-BE49-F238E27FC236}">
                <a16:creationId xmlns:a16="http://schemas.microsoft.com/office/drawing/2014/main" id="{DF59F131-D469-9029-D5F4-0501DC6F9B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BDE5ACE4-E9F0-4F33-839E-AC17566AB6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4570" y="858179"/>
            <a:ext cx="6869990" cy="6869990"/>
          </a:xfrm>
          <a:prstGeom prst="rect">
            <a:avLst/>
          </a:prstGeom>
        </p:spPr>
      </p:pic>
      <p:sp>
        <p:nvSpPr>
          <p:cNvPr id="7" name="TextBox 6">
            <a:extLst>
              <a:ext uri="{FF2B5EF4-FFF2-40B4-BE49-F238E27FC236}">
                <a16:creationId xmlns:a16="http://schemas.microsoft.com/office/drawing/2014/main" id="{A77D1FE4-EADA-4351-8652-F723672007C4}"/>
              </a:ext>
            </a:extLst>
          </p:cNvPr>
          <p:cNvSpPr txBox="1"/>
          <p:nvPr/>
        </p:nvSpPr>
        <p:spPr>
          <a:xfrm>
            <a:off x="5667450" y="801958"/>
            <a:ext cx="6605830" cy="923330"/>
          </a:xfrm>
          <a:prstGeom prst="rect">
            <a:avLst/>
          </a:prstGeom>
          <a:noFill/>
        </p:spPr>
        <p:txBody>
          <a:bodyPr wrap="square" rtlCol="0">
            <a:spAutoFit/>
          </a:bodyPr>
          <a:lstStyle/>
          <a:p>
            <a:pPr algn="ctr"/>
            <a:r>
              <a:rPr lang="en-GB" sz="5400" b="1" dirty="0">
                <a:latin typeface="Century Gothic" panose="020B0502020202020204" pitchFamily="34" charset="0"/>
              </a:rPr>
              <a:t>Psychedelics</a:t>
            </a:r>
          </a:p>
        </p:txBody>
      </p:sp>
    </p:spTree>
    <p:extLst>
      <p:ext uri="{BB962C8B-B14F-4D97-AF65-F5344CB8AC3E}">
        <p14:creationId xmlns:p14="http://schemas.microsoft.com/office/powerpoint/2010/main" val="36880579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n orange and white rectangle&#10;&#10;Description automatically generated">
            <a:extLst>
              <a:ext uri="{FF2B5EF4-FFF2-40B4-BE49-F238E27FC236}">
                <a16:creationId xmlns:a16="http://schemas.microsoft.com/office/drawing/2014/main" id="{94CED3E9-0ED9-F679-7D54-3B248FD678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805F0FA9-F358-450D-819A-289EC1D58787}"/>
              </a:ext>
            </a:extLst>
          </p:cNvPr>
          <p:cNvSpPr txBox="1"/>
          <p:nvPr/>
        </p:nvSpPr>
        <p:spPr>
          <a:xfrm>
            <a:off x="613922" y="3923842"/>
            <a:ext cx="3890966" cy="369332"/>
          </a:xfrm>
          <a:prstGeom prst="rect">
            <a:avLst/>
          </a:prstGeom>
          <a:noFill/>
        </p:spPr>
        <p:txBody>
          <a:bodyPr wrap="square" rtlCol="0">
            <a:spAutoFit/>
          </a:bodyPr>
          <a:lstStyle/>
          <a:p>
            <a:r>
              <a:rPr lang="en-GB" b="1" dirty="0">
                <a:solidFill>
                  <a:schemeClr val="bg1"/>
                </a:solidFill>
                <a:latin typeface="Century Gothic" panose="020B0502020202020204" pitchFamily="34" charset="0"/>
              </a:rPr>
              <a:t>Hallucinogens</a:t>
            </a:r>
          </a:p>
        </p:txBody>
      </p:sp>
      <p:sp>
        <p:nvSpPr>
          <p:cNvPr id="6" name="TextBox 5">
            <a:extLst>
              <a:ext uri="{FF2B5EF4-FFF2-40B4-BE49-F238E27FC236}">
                <a16:creationId xmlns:a16="http://schemas.microsoft.com/office/drawing/2014/main" id="{9FA6FC80-F314-40E6-A965-73688AE7AF35}"/>
              </a:ext>
            </a:extLst>
          </p:cNvPr>
          <p:cNvSpPr txBox="1"/>
          <p:nvPr/>
        </p:nvSpPr>
        <p:spPr>
          <a:xfrm>
            <a:off x="6747341" y="2775215"/>
            <a:ext cx="3890966" cy="954107"/>
          </a:xfrm>
          <a:prstGeom prst="rect">
            <a:avLst/>
          </a:prstGeom>
          <a:noFill/>
        </p:spPr>
        <p:txBody>
          <a:bodyPr wrap="square" rtlCol="0">
            <a:spAutoFit/>
          </a:bodyPr>
          <a:lstStyle/>
          <a:p>
            <a:pPr algn="ctr"/>
            <a:r>
              <a:rPr lang="en-GB" sz="2800" b="1" dirty="0">
                <a:solidFill>
                  <a:srgbClr val="A0C515"/>
                </a:solidFill>
                <a:latin typeface="Century Gothic" panose="020B0502020202020204" pitchFamily="34" charset="0"/>
              </a:rPr>
              <a:t>Examples of hallucinogens</a:t>
            </a:r>
          </a:p>
        </p:txBody>
      </p:sp>
      <p:sp>
        <p:nvSpPr>
          <p:cNvPr id="11" name="TextBox 10">
            <a:extLst>
              <a:ext uri="{FF2B5EF4-FFF2-40B4-BE49-F238E27FC236}">
                <a16:creationId xmlns:a16="http://schemas.microsoft.com/office/drawing/2014/main" id="{978F77E5-FB31-47FA-81C4-A2E691FCDABB}"/>
              </a:ext>
            </a:extLst>
          </p:cNvPr>
          <p:cNvSpPr txBox="1"/>
          <p:nvPr/>
        </p:nvSpPr>
        <p:spPr>
          <a:xfrm>
            <a:off x="6066461" y="1230210"/>
            <a:ext cx="2238294" cy="338554"/>
          </a:xfrm>
          <a:prstGeom prst="rect">
            <a:avLst/>
          </a:prstGeom>
          <a:noFill/>
        </p:spPr>
        <p:txBody>
          <a:bodyPr wrap="square" rtlCol="0">
            <a:spAutoFit/>
          </a:bodyPr>
          <a:lstStyle/>
          <a:p>
            <a:pPr algn="ctr"/>
            <a:r>
              <a:rPr lang="en-GB" sz="1600" b="1" dirty="0">
                <a:latin typeface="Century Gothic" panose="020B0502020202020204" pitchFamily="34" charset="0"/>
              </a:rPr>
              <a:t>LSD</a:t>
            </a:r>
          </a:p>
        </p:txBody>
      </p:sp>
      <p:sp>
        <p:nvSpPr>
          <p:cNvPr id="4" name="Rectangle: Diagonal Corners Rounded 3">
            <a:extLst>
              <a:ext uri="{FF2B5EF4-FFF2-40B4-BE49-F238E27FC236}">
                <a16:creationId xmlns:a16="http://schemas.microsoft.com/office/drawing/2014/main" id="{E77D630E-1208-428A-823D-38318CC8F116}"/>
              </a:ext>
            </a:extLst>
          </p:cNvPr>
          <p:cNvSpPr/>
          <p:nvPr/>
        </p:nvSpPr>
        <p:spPr>
          <a:xfrm>
            <a:off x="7229784" y="2585747"/>
            <a:ext cx="2926080" cy="1333042"/>
          </a:xfrm>
          <a:custGeom>
            <a:avLst/>
            <a:gdLst>
              <a:gd name="connsiteX0" fmla="*/ 222178 w 2926080"/>
              <a:gd name="connsiteY0" fmla="*/ 0 h 1333042"/>
              <a:gd name="connsiteX1" fmla="*/ 2926080 w 2926080"/>
              <a:gd name="connsiteY1" fmla="*/ 0 h 1333042"/>
              <a:gd name="connsiteX2" fmla="*/ 2926080 w 2926080"/>
              <a:gd name="connsiteY2" fmla="*/ 0 h 1333042"/>
              <a:gd name="connsiteX3" fmla="*/ 2926080 w 2926080"/>
              <a:gd name="connsiteY3" fmla="*/ 1110864 h 1333042"/>
              <a:gd name="connsiteX4" fmla="*/ 2703902 w 2926080"/>
              <a:gd name="connsiteY4" fmla="*/ 1333042 h 1333042"/>
              <a:gd name="connsiteX5" fmla="*/ 0 w 2926080"/>
              <a:gd name="connsiteY5" fmla="*/ 1333042 h 1333042"/>
              <a:gd name="connsiteX6" fmla="*/ 0 w 2926080"/>
              <a:gd name="connsiteY6" fmla="*/ 1333042 h 1333042"/>
              <a:gd name="connsiteX7" fmla="*/ 0 w 2926080"/>
              <a:gd name="connsiteY7" fmla="*/ 222178 h 1333042"/>
              <a:gd name="connsiteX8" fmla="*/ 222178 w 2926080"/>
              <a:gd name="connsiteY8" fmla="*/ 0 h 133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080" h="1333042" extrusionOk="0">
                <a:moveTo>
                  <a:pt x="222178" y="0"/>
                </a:moveTo>
                <a:cubicBezTo>
                  <a:pt x="573087" y="102219"/>
                  <a:pt x="1954446" y="-20630"/>
                  <a:pt x="2926080" y="0"/>
                </a:cubicBezTo>
                <a:lnTo>
                  <a:pt x="2926080" y="0"/>
                </a:lnTo>
                <a:cubicBezTo>
                  <a:pt x="2924663" y="273117"/>
                  <a:pt x="2848954" y="695317"/>
                  <a:pt x="2926080" y="1110864"/>
                </a:cubicBezTo>
                <a:cubicBezTo>
                  <a:pt x="2915887" y="1228339"/>
                  <a:pt x="2829805" y="1333527"/>
                  <a:pt x="2703902" y="1333042"/>
                </a:cubicBezTo>
                <a:cubicBezTo>
                  <a:pt x="1651081" y="1462847"/>
                  <a:pt x="833573" y="1432742"/>
                  <a:pt x="0" y="1333042"/>
                </a:cubicBezTo>
                <a:lnTo>
                  <a:pt x="0" y="1333042"/>
                </a:lnTo>
                <a:cubicBezTo>
                  <a:pt x="-41124" y="1123323"/>
                  <a:pt x="27" y="697221"/>
                  <a:pt x="0" y="222178"/>
                </a:cubicBezTo>
                <a:cubicBezTo>
                  <a:pt x="3887" y="79631"/>
                  <a:pt x="101323" y="18637"/>
                  <a:pt x="222178" y="0"/>
                </a:cubicBezTo>
                <a:close/>
              </a:path>
            </a:pathLst>
          </a:custGeom>
          <a:noFill/>
          <a:ln w="28575">
            <a:solidFill>
              <a:srgbClr val="5E1B6D"/>
            </a:solidFill>
            <a:extLst>
              <a:ext uri="{C807C97D-BFC1-408E-A445-0C87EB9F89A2}">
                <ask:lineSketchStyleProps xmlns:ask="http://schemas.microsoft.com/office/drawing/2018/sketchyshapes" sd="2442873502">
                  <a:prstGeom prst="round2Diag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91AFA40F-CFE7-499F-8BC1-5C984F077300}"/>
              </a:ext>
            </a:extLst>
          </p:cNvPr>
          <p:cNvSpPr txBox="1"/>
          <p:nvPr/>
        </p:nvSpPr>
        <p:spPr>
          <a:xfrm>
            <a:off x="5126492" y="4059425"/>
            <a:ext cx="2106213" cy="338554"/>
          </a:xfrm>
          <a:prstGeom prst="rect">
            <a:avLst/>
          </a:prstGeom>
          <a:noFill/>
        </p:spPr>
        <p:txBody>
          <a:bodyPr wrap="square" rtlCol="0">
            <a:spAutoFit/>
          </a:bodyPr>
          <a:lstStyle/>
          <a:p>
            <a:pPr algn="ctr"/>
            <a:r>
              <a:rPr lang="en-GB" sz="1600" b="1" dirty="0">
                <a:latin typeface="Century Gothic" panose="020B0502020202020204" pitchFamily="34" charset="0"/>
              </a:rPr>
              <a:t>Ketamine</a:t>
            </a:r>
            <a:endParaRPr lang="en-GB" sz="1400" b="1" dirty="0">
              <a:latin typeface="Century Gothic" panose="020B0502020202020204" pitchFamily="34" charset="0"/>
            </a:endParaRPr>
          </a:p>
        </p:txBody>
      </p:sp>
      <p:sp>
        <p:nvSpPr>
          <p:cNvPr id="19" name="TextBox 18">
            <a:extLst>
              <a:ext uri="{FF2B5EF4-FFF2-40B4-BE49-F238E27FC236}">
                <a16:creationId xmlns:a16="http://schemas.microsoft.com/office/drawing/2014/main" id="{72535FA9-15BB-4A65-B219-FCAA0E6EF30B}"/>
              </a:ext>
            </a:extLst>
          </p:cNvPr>
          <p:cNvSpPr txBox="1"/>
          <p:nvPr/>
        </p:nvSpPr>
        <p:spPr>
          <a:xfrm>
            <a:off x="10327008" y="3359388"/>
            <a:ext cx="2106213" cy="584775"/>
          </a:xfrm>
          <a:prstGeom prst="rect">
            <a:avLst/>
          </a:prstGeom>
          <a:noFill/>
        </p:spPr>
        <p:txBody>
          <a:bodyPr wrap="square" rtlCol="0">
            <a:spAutoFit/>
          </a:bodyPr>
          <a:lstStyle/>
          <a:p>
            <a:pPr algn="ctr"/>
            <a:r>
              <a:rPr lang="en-GB" sz="1600" b="1" dirty="0">
                <a:latin typeface="Century Gothic" panose="020B0502020202020204" pitchFamily="34" charset="0"/>
              </a:rPr>
              <a:t>‘Magic </a:t>
            </a:r>
          </a:p>
          <a:p>
            <a:pPr algn="ctr"/>
            <a:r>
              <a:rPr lang="en-GB" sz="1600" b="1" dirty="0">
                <a:latin typeface="Century Gothic" panose="020B0502020202020204" pitchFamily="34" charset="0"/>
              </a:rPr>
              <a:t>Mushrooms’ </a:t>
            </a:r>
          </a:p>
        </p:txBody>
      </p:sp>
      <p:cxnSp>
        <p:nvCxnSpPr>
          <p:cNvPr id="7" name="Connector: Curved 6">
            <a:extLst>
              <a:ext uri="{FF2B5EF4-FFF2-40B4-BE49-F238E27FC236}">
                <a16:creationId xmlns:a16="http://schemas.microsoft.com/office/drawing/2014/main" id="{6A45F514-D8C8-4EDE-BF1D-B9E49659A609}"/>
              </a:ext>
            </a:extLst>
          </p:cNvPr>
          <p:cNvCxnSpPr/>
          <p:nvPr/>
        </p:nvCxnSpPr>
        <p:spPr>
          <a:xfrm rot="16200000" flipV="1">
            <a:off x="7251757" y="1892384"/>
            <a:ext cx="810096" cy="576629"/>
          </a:xfrm>
          <a:prstGeom prst="curvedConnector3">
            <a:avLst/>
          </a:prstGeom>
          <a:ln w="19050">
            <a:solidFill>
              <a:srgbClr val="5E1B6D"/>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or: Curved 22">
            <a:extLst>
              <a:ext uri="{FF2B5EF4-FFF2-40B4-BE49-F238E27FC236}">
                <a16:creationId xmlns:a16="http://schemas.microsoft.com/office/drawing/2014/main" id="{E1BAF4A9-0248-43CD-BABC-14044F061097}"/>
              </a:ext>
            </a:extLst>
          </p:cNvPr>
          <p:cNvCxnSpPr>
            <a:cxnSpLocks/>
          </p:cNvCxnSpPr>
          <p:nvPr/>
        </p:nvCxnSpPr>
        <p:spPr>
          <a:xfrm rot="5400000" flipH="1" flipV="1">
            <a:off x="8285019" y="1637672"/>
            <a:ext cx="1311561" cy="434153"/>
          </a:xfrm>
          <a:prstGeom prst="curvedConnector3">
            <a:avLst/>
          </a:prstGeom>
          <a:ln w="19050">
            <a:solidFill>
              <a:srgbClr val="5E1B6D"/>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or: Curved 28">
            <a:extLst>
              <a:ext uri="{FF2B5EF4-FFF2-40B4-BE49-F238E27FC236}">
                <a16:creationId xmlns:a16="http://schemas.microsoft.com/office/drawing/2014/main" id="{AA962D18-28F9-4E3D-BE22-F0698021D085}"/>
              </a:ext>
            </a:extLst>
          </p:cNvPr>
          <p:cNvCxnSpPr>
            <a:cxnSpLocks/>
          </p:cNvCxnSpPr>
          <p:nvPr/>
        </p:nvCxnSpPr>
        <p:spPr>
          <a:xfrm>
            <a:off x="10297426" y="3014148"/>
            <a:ext cx="692159" cy="338554"/>
          </a:xfrm>
          <a:prstGeom prst="curvedConnector3">
            <a:avLst/>
          </a:prstGeom>
          <a:ln w="19050">
            <a:solidFill>
              <a:srgbClr val="5E1B6D"/>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nector: Curved 38">
            <a:extLst>
              <a:ext uri="{FF2B5EF4-FFF2-40B4-BE49-F238E27FC236}">
                <a16:creationId xmlns:a16="http://schemas.microsoft.com/office/drawing/2014/main" id="{BB93212B-4D75-4ED1-90AA-C65B3BDD815C}"/>
              </a:ext>
            </a:extLst>
          </p:cNvPr>
          <p:cNvCxnSpPr>
            <a:cxnSpLocks/>
          </p:cNvCxnSpPr>
          <p:nvPr/>
        </p:nvCxnSpPr>
        <p:spPr>
          <a:xfrm rot="5400000">
            <a:off x="6377913" y="3255799"/>
            <a:ext cx="728460" cy="692160"/>
          </a:xfrm>
          <a:prstGeom prst="curvedConnector3">
            <a:avLst/>
          </a:prstGeom>
          <a:ln w="19050">
            <a:solidFill>
              <a:srgbClr val="5E1B6D"/>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or: Curved 15">
            <a:extLst>
              <a:ext uri="{FF2B5EF4-FFF2-40B4-BE49-F238E27FC236}">
                <a16:creationId xmlns:a16="http://schemas.microsoft.com/office/drawing/2014/main" id="{42FA3D65-923B-4374-A3EB-479B9FE2ED45}"/>
              </a:ext>
            </a:extLst>
          </p:cNvPr>
          <p:cNvCxnSpPr>
            <a:cxnSpLocks/>
          </p:cNvCxnSpPr>
          <p:nvPr/>
        </p:nvCxnSpPr>
        <p:spPr>
          <a:xfrm rot="16200000" flipH="1">
            <a:off x="9525490" y="4201888"/>
            <a:ext cx="771787" cy="488962"/>
          </a:xfrm>
          <a:prstGeom prst="curvedConnector3">
            <a:avLst/>
          </a:prstGeom>
          <a:ln w="19050">
            <a:solidFill>
              <a:srgbClr val="5E1B6D"/>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5AC99A4-D778-40CE-B8BA-62CBE7FAF9BC}"/>
              </a:ext>
            </a:extLst>
          </p:cNvPr>
          <p:cNvSpPr txBox="1"/>
          <p:nvPr/>
        </p:nvSpPr>
        <p:spPr>
          <a:xfrm>
            <a:off x="6586611" y="5233545"/>
            <a:ext cx="2106213" cy="338554"/>
          </a:xfrm>
          <a:prstGeom prst="rect">
            <a:avLst/>
          </a:prstGeom>
          <a:noFill/>
        </p:spPr>
        <p:txBody>
          <a:bodyPr wrap="square" rtlCol="0">
            <a:spAutoFit/>
          </a:bodyPr>
          <a:lstStyle/>
          <a:p>
            <a:pPr algn="ctr"/>
            <a:r>
              <a:rPr lang="en-GB" sz="1600" b="1" dirty="0">
                <a:latin typeface="Century Gothic" panose="020B0502020202020204" pitchFamily="34" charset="0"/>
              </a:rPr>
              <a:t>Cannabis</a:t>
            </a:r>
          </a:p>
        </p:txBody>
      </p:sp>
      <p:cxnSp>
        <p:nvCxnSpPr>
          <p:cNvPr id="24" name="Connector: Curved 23">
            <a:extLst>
              <a:ext uri="{FF2B5EF4-FFF2-40B4-BE49-F238E27FC236}">
                <a16:creationId xmlns:a16="http://schemas.microsoft.com/office/drawing/2014/main" id="{86581FED-F37A-474B-8AB2-CCCFFC61DBD5}"/>
              </a:ext>
            </a:extLst>
          </p:cNvPr>
          <p:cNvCxnSpPr>
            <a:cxnSpLocks/>
          </p:cNvCxnSpPr>
          <p:nvPr/>
        </p:nvCxnSpPr>
        <p:spPr>
          <a:xfrm rot="5400000">
            <a:off x="7442098" y="4308836"/>
            <a:ext cx="1112068" cy="613247"/>
          </a:xfrm>
          <a:prstGeom prst="curvedConnector3">
            <a:avLst/>
          </a:prstGeom>
          <a:ln w="19050">
            <a:solidFill>
              <a:srgbClr val="5E1B6D"/>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FD52C98B-DABB-F1BC-C239-F26E42E38E5F}"/>
              </a:ext>
            </a:extLst>
          </p:cNvPr>
          <p:cNvSpPr txBox="1"/>
          <p:nvPr/>
        </p:nvSpPr>
        <p:spPr>
          <a:xfrm>
            <a:off x="8825092" y="806721"/>
            <a:ext cx="665567" cy="338554"/>
          </a:xfrm>
          <a:prstGeom prst="rect">
            <a:avLst/>
          </a:prstGeom>
          <a:noFill/>
        </p:spPr>
        <p:txBody>
          <a:bodyPr wrap="none" rtlCol="0">
            <a:spAutoFit/>
          </a:bodyPr>
          <a:lstStyle/>
          <a:p>
            <a:r>
              <a:rPr lang="en-US" sz="1600" b="1" dirty="0">
                <a:latin typeface="Century Gothic" panose="020B0502020202020204" pitchFamily="34" charset="0"/>
              </a:rPr>
              <a:t>2C-B</a:t>
            </a:r>
            <a:endParaRPr lang="en-GB" sz="1600" b="1" dirty="0">
              <a:latin typeface="Century Gothic" panose="020B0502020202020204" pitchFamily="34" charset="0"/>
            </a:endParaRPr>
          </a:p>
        </p:txBody>
      </p:sp>
      <p:sp>
        <p:nvSpPr>
          <p:cNvPr id="8" name="TextBox 7">
            <a:extLst>
              <a:ext uri="{FF2B5EF4-FFF2-40B4-BE49-F238E27FC236}">
                <a16:creationId xmlns:a16="http://schemas.microsoft.com/office/drawing/2014/main" id="{3601C660-94B8-575E-810B-E9E488A61C69}"/>
              </a:ext>
            </a:extLst>
          </p:cNvPr>
          <p:cNvSpPr txBox="1"/>
          <p:nvPr/>
        </p:nvSpPr>
        <p:spPr>
          <a:xfrm>
            <a:off x="9824118" y="4890445"/>
            <a:ext cx="779381" cy="338554"/>
          </a:xfrm>
          <a:prstGeom prst="rect">
            <a:avLst/>
          </a:prstGeom>
          <a:noFill/>
        </p:spPr>
        <p:txBody>
          <a:bodyPr wrap="none" rtlCol="0">
            <a:spAutoFit/>
          </a:bodyPr>
          <a:lstStyle/>
          <a:p>
            <a:r>
              <a:rPr lang="en-US" sz="1600" b="1" dirty="0">
                <a:latin typeface="Century Gothic" panose="020B0502020202020204" pitchFamily="34" charset="0"/>
              </a:rPr>
              <a:t>Salvia</a:t>
            </a:r>
            <a:endParaRPr lang="en-GB" sz="1600" b="1" dirty="0">
              <a:latin typeface="Century Gothic" panose="020B0502020202020204" pitchFamily="34" charset="0"/>
            </a:endParaRPr>
          </a:p>
        </p:txBody>
      </p:sp>
    </p:spTree>
    <p:extLst>
      <p:ext uri="{BB962C8B-B14F-4D97-AF65-F5344CB8AC3E}">
        <p14:creationId xmlns:p14="http://schemas.microsoft.com/office/powerpoint/2010/main" val="1008967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ppt_x"/>
                                          </p:val>
                                        </p:tav>
                                        <p:tav tm="100000">
                                          <p:val>
                                            <p:strVal val="#ppt_x"/>
                                          </p:val>
                                        </p:tav>
                                      </p:tavLst>
                                    </p:anim>
                                    <p:anim calcmode="lin" valueType="num">
                                      <p:cBhvr additive="base">
                                        <p:cTn id="18" dur="500" fill="hold"/>
                                        <p:tgtEl>
                                          <p:spTgt spid="2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500" fill="hold"/>
                                        <p:tgtEl>
                                          <p:spTgt spid="29"/>
                                        </p:tgtEl>
                                        <p:attrNameLst>
                                          <p:attrName>ppt_x</p:attrName>
                                        </p:attrNameLst>
                                      </p:cBhvr>
                                      <p:tavLst>
                                        <p:tav tm="0">
                                          <p:val>
                                            <p:strVal val="#ppt_x"/>
                                          </p:val>
                                        </p:tav>
                                        <p:tav tm="100000">
                                          <p:val>
                                            <p:strVal val="#ppt_x"/>
                                          </p:val>
                                        </p:tav>
                                      </p:tavLst>
                                    </p:anim>
                                    <p:anim calcmode="lin" valueType="num">
                                      <p:cBhvr additive="base">
                                        <p:cTn id="28" dur="500" fill="hold"/>
                                        <p:tgtEl>
                                          <p:spTgt spid="2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ppt_x"/>
                                          </p:val>
                                        </p:tav>
                                        <p:tav tm="100000">
                                          <p:val>
                                            <p:strVal val="#ppt_x"/>
                                          </p:val>
                                        </p:tav>
                                      </p:tavLst>
                                    </p:anim>
                                    <p:anim calcmode="lin" valueType="num">
                                      <p:cBhvr additive="base">
                                        <p:cTn id="4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additive="base">
                                        <p:cTn id="47" dur="500" fill="hold"/>
                                        <p:tgtEl>
                                          <p:spTgt spid="24"/>
                                        </p:tgtEl>
                                        <p:attrNameLst>
                                          <p:attrName>ppt_x</p:attrName>
                                        </p:attrNameLst>
                                      </p:cBhvr>
                                      <p:tavLst>
                                        <p:tav tm="0">
                                          <p:val>
                                            <p:strVal val="#ppt_x"/>
                                          </p:val>
                                        </p:tav>
                                        <p:tav tm="100000">
                                          <p:val>
                                            <p:strVal val="#ppt_x"/>
                                          </p:val>
                                        </p:tav>
                                      </p:tavLst>
                                    </p:anim>
                                    <p:anim calcmode="lin" valueType="num">
                                      <p:cBhvr additive="base">
                                        <p:cTn id="48" dur="500" fill="hold"/>
                                        <p:tgtEl>
                                          <p:spTgt spid="24"/>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500" fill="hold"/>
                                        <p:tgtEl>
                                          <p:spTgt spid="21"/>
                                        </p:tgtEl>
                                        <p:attrNameLst>
                                          <p:attrName>ppt_x</p:attrName>
                                        </p:attrNameLst>
                                      </p:cBhvr>
                                      <p:tavLst>
                                        <p:tav tm="0">
                                          <p:val>
                                            <p:strVal val="#ppt_x"/>
                                          </p:val>
                                        </p:tav>
                                        <p:tav tm="100000">
                                          <p:val>
                                            <p:strVal val="#ppt_x"/>
                                          </p:val>
                                        </p:tav>
                                      </p:tavLst>
                                    </p:anim>
                                    <p:anim calcmode="lin" valueType="num">
                                      <p:cBhvr additive="base">
                                        <p:cTn id="5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additive="base">
                                        <p:cTn id="57" dur="500" fill="hold"/>
                                        <p:tgtEl>
                                          <p:spTgt spid="39"/>
                                        </p:tgtEl>
                                        <p:attrNameLst>
                                          <p:attrName>ppt_x</p:attrName>
                                        </p:attrNameLst>
                                      </p:cBhvr>
                                      <p:tavLst>
                                        <p:tav tm="0">
                                          <p:val>
                                            <p:strVal val="#ppt_x"/>
                                          </p:val>
                                        </p:tav>
                                        <p:tav tm="100000">
                                          <p:val>
                                            <p:strVal val="#ppt_x"/>
                                          </p:val>
                                        </p:tav>
                                      </p:tavLst>
                                    </p:anim>
                                    <p:anim calcmode="lin" valueType="num">
                                      <p:cBhvr additive="base">
                                        <p:cTn id="58" dur="500" fill="hold"/>
                                        <p:tgtEl>
                                          <p:spTgt spid="39"/>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ppt_x"/>
                                          </p:val>
                                        </p:tav>
                                        <p:tav tm="100000">
                                          <p:val>
                                            <p:strVal val="#ppt_x"/>
                                          </p:val>
                                        </p:tav>
                                      </p:tavLst>
                                    </p:anim>
                                    <p:anim calcmode="lin" valueType="num">
                                      <p:cBhvr additive="base">
                                        <p:cTn id="6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p:bldP spid="19" grpId="0"/>
      <p:bldP spid="21" grpId="0"/>
      <p:bldP spid="2"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n orange and white rectangle&#10;&#10;Description automatically generated">
            <a:extLst>
              <a:ext uri="{FF2B5EF4-FFF2-40B4-BE49-F238E27FC236}">
                <a16:creationId xmlns:a16="http://schemas.microsoft.com/office/drawing/2014/main" id="{41676FBE-A499-B50A-FA9E-CA23C8A2DB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805F0FA9-F358-450D-819A-289EC1D58787}"/>
              </a:ext>
            </a:extLst>
          </p:cNvPr>
          <p:cNvSpPr txBox="1"/>
          <p:nvPr/>
        </p:nvSpPr>
        <p:spPr>
          <a:xfrm>
            <a:off x="613922" y="3923842"/>
            <a:ext cx="3890966" cy="369332"/>
          </a:xfrm>
          <a:prstGeom prst="rect">
            <a:avLst/>
          </a:prstGeom>
          <a:noFill/>
        </p:spPr>
        <p:txBody>
          <a:bodyPr wrap="square" rtlCol="0">
            <a:spAutoFit/>
          </a:bodyPr>
          <a:lstStyle/>
          <a:p>
            <a:r>
              <a:rPr lang="en-GB" b="1" dirty="0">
                <a:solidFill>
                  <a:schemeClr val="bg1"/>
                </a:solidFill>
                <a:latin typeface="Century Gothic" panose="020B0502020202020204" pitchFamily="34" charset="0"/>
              </a:rPr>
              <a:t>Hallucinogens</a:t>
            </a:r>
          </a:p>
        </p:txBody>
      </p:sp>
      <p:sp>
        <p:nvSpPr>
          <p:cNvPr id="6" name="TextBox 5">
            <a:extLst>
              <a:ext uri="{FF2B5EF4-FFF2-40B4-BE49-F238E27FC236}">
                <a16:creationId xmlns:a16="http://schemas.microsoft.com/office/drawing/2014/main" id="{9FA6FC80-F314-40E6-A965-73688AE7AF35}"/>
              </a:ext>
            </a:extLst>
          </p:cNvPr>
          <p:cNvSpPr txBox="1"/>
          <p:nvPr/>
        </p:nvSpPr>
        <p:spPr>
          <a:xfrm>
            <a:off x="6889581" y="580655"/>
            <a:ext cx="3890966" cy="523220"/>
          </a:xfrm>
          <a:prstGeom prst="rect">
            <a:avLst/>
          </a:prstGeom>
          <a:noFill/>
        </p:spPr>
        <p:txBody>
          <a:bodyPr wrap="square" rtlCol="0">
            <a:spAutoFit/>
          </a:bodyPr>
          <a:lstStyle/>
          <a:p>
            <a:pPr algn="ctr"/>
            <a:r>
              <a:rPr lang="en-GB" sz="2800" b="1" dirty="0">
                <a:solidFill>
                  <a:srgbClr val="A0C515"/>
                </a:solidFill>
                <a:latin typeface="Century Gothic" panose="020B0502020202020204" pitchFamily="34" charset="0"/>
              </a:rPr>
              <a:t>Desired Effects</a:t>
            </a:r>
          </a:p>
        </p:txBody>
      </p:sp>
      <p:grpSp>
        <p:nvGrpSpPr>
          <p:cNvPr id="5" name="Group 4">
            <a:extLst>
              <a:ext uri="{FF2B5EF4-FFF2-40B4-BE49-F238E27FC236}">
                <a16:creationId xmlns:a16="http://schemas.microsoft.com/office/drawing/2014/main" id="{237987C9-F77D-6317-C1AC-77CFC1690AE5}"/>
              </a:ext>
            </a:extLst>
          </p:cNvPr>
          <p:cNvGrpSpPr/>
          <p:nvPr/>
        </p:nvGrpSpPr>
        <p:grpSpPr>
          <a:xfrm>
            <a:off x="5770880" y="1025211"/>
            <a:ext cx="6339839" cy="5272096"/>
            <a:chOff x="5770880" y="1025211"/>
            <a:chExt cx="6339839" cy="5272096"/>
          </a:xfrm>
        </p:grpSpPr>
        <p:pic>
          <p:nvPicPr>
            <p:cNvPr id="7" name="Picture 6" descr="A picture containing text&#10;&#10;Description automatically generated">
              <a:extLst>
                <a:ext uri="{FF2B5EF4-FFF2-40B4-BE49-F238E27FC236}">
                  <a16:creationId xmlns:a16="http://schemas.microsoft.com/office/drawing/2014/main" id="{F8845F95-CE66-4339-8041-DD3DFE45FD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9016" y="1025211"/>
              <a:ext cx="5272096" cy="5272096"/>
            </a:xfrm>
            <a:prstGeom prst="rect">
              <a:avLst/>
            </a:prstGeom>
          </p:spPr>
        </p:pic>
        <p:grpSp>
          <p:nvGrpSpPr>
            <p:cNvPr id="2" name="Group 1">
              <a:extLst>
                <a:ext uri="{FF2B5EF4-FFF2-40B4-BE49-F238E27FC236}">
                  <a16:creationId xmlns:a16="http://schemas.microsoft.com/office/drawing/2014/main" id="{2C8AB839-2F6E-85FD-1716-69FAAD7ED0B5}"/>
                </a:ext>
              </a:extLst>
            </p:cNvPr>
            <p:cNvGrpSpPr/>
            <p:nvPr/>
          </p:nvGrpSpPr>
          <p:grpSpPr>
            <a:xfrm>
              <a:off x="5770880" y="1156544"/>
              <a:ext cx="6339839" cy="4760412"/>
              <a:chOff x="5770880" y="1156544"/>
              <a:chExt cx="6339839" cy="4760412"/>
            </a:xfrm>
          </p:grpSpPr>
          <p:sp>
            <p:nvSpPr>
              <p:cNvPr id="10" name="TextBox 9">
                <a:extLst>
                  <a:ext uri="{FF2B5EF4-FFF2-40B4-BE49-F238E27FC236}">
                    <a16:creationId xmlns:a16="http://schemas.microsoft.com/office/drawing/2014/main" id="{A5943916-1860-4100-B5D4-969D2CDA2CEC}"/>
                  </a:ext>
                </a:extLst>
              </p:cNvPr>
              <p:cNvSpPr txBox="1"/>
              <p:nvPr/>
            </p:nvSpPr>
            <p:spPr>
              <a:xfrm>
                <a:off x="5770880" y="1695153"/>
                <a:ext cx="1461269" cy="523220"/>
              </a:xfrm>
              <a:prstGeom prst="rect">
                <a:avLst/>
              </a:prstGeom>
              <a:noFill/>
            </p:spPr>
            <p:txBody>
              <a:bodyPr wrap="square" rtlCol="0">
                <a:spAutoFit/>
              </a:bodyPr>
              <a:lstStyle/>
              <a:p>
                <a:pPr algn="ctr"/>
                <a:r>
                  <a:rPr lang="en-GB" sz="1400" b="1" dirty="0">
                    <a:latin typeface="Century Gothic" panose="020B0502020202020204" pitchFamily="34" charset="0"/>
                  </a:rPr>
                  <a:t>Pleasant hallucinations</a:t>
                </a:r>
              </a:p>
            </p:txBody>
          </p:sp>
          <p:sp>
            <p:nvSpPr>
              <p:cNvPr id="11" name="TextBox 10">
                <a:extLst>
                  <a:ext uri="{FF2B5EF4-FFF2-40B4-BE49-F238E27FC236}">
                    <a16:creationId xmlns:a16="http://schemas.microsoft.com/office/drawing/2014/main" id="{978F77E5-FB31-47FA-81C4-A2E691FCDABB}"/>
                  </a:ext>
                </a:extLst>
              </p:cNvPr>
              <p:cNvSpPr txBox="1"/>
              <p:nvPr/>
            </p:nvSpPr>
            <p:spPr>
              <a:xfrm>
                <a:off x="9830104" y="1156544"/>
                <a:ext cx="1461268" cy="1077218"/>
              </a:xfrm>
              <a:prstGeom prst="rect">
                <a:avLst/>
              </a:prstGeom>
              <a:noFill/>
            </p:spPr>
            <p:txBody>
              <a:bodyPr wrap="square" rtlCol="0">
                <a:spAutoFit/>
              </a:bodyPr>
              <a:lstStyle/>
              <a:p>
                <a:pPr algn="ctr"/>
                <a:r>
                  <a:rPr lang="en-GB" sz="1600" b="1" dirty="0"/>
                  <a:t>  See colours &amp; shapes, hear sounds and taste</a:t>
                </a:r>
                <a:endParaRPr lang="en-GB" sz="1600" b="1" dirty="0">
                  <a:latin typeface="Century Gothic" panose="020B0502020202020204" pitchFamily="34" charset="0"/>
                </a:endParaRPr>
              </a:p>
            </p:txBody>
          </p:sp>
          <p:sp>
            <p:nvSpPr>
              <p:cNvPr id="13" name="TextBox 12">
                <a:extLst>
                  <a:ext uri="{FF2B5EF4-FFF2-40B4-BE49-F238E27FC236}">
                    <a16:creationId xmlns:a16="http://schemas.microsoft.com/office/drawing/2014/main" id="{E6AE5C87-BA65-4310-B24E-1E05F072C7E4}"/>
                  </a:ext>
                </a:extLst>
              </p:cNvPr>
              <p:cNvSpPr txBox="1"/>
              <p:nvPr/>
            </p:nvSpPr>
            <p:spPr>
              <a:xfrm>
                <a:off x="10241653" y="5178292"/>
                <a:ext cx="1375007" cy="584775"/>
              </a:xfrm>
              <a:prstGeom prst="rect">
                <a:avLst/>
              </a:prstGeom>
              <a:noFill/>
            </p:spPr>
            <p:txBody>
              <a:bodyPr wrap="square" rtlCol="0">
                <a:spAutoFit/>
              </a:bodyPr>
              <a:lstStyle/>
              <a:p>
                <a:pPr algn="ctr"/>
                <a:r>
                  <a:rPr lang="en-GB" sz="1600" b="1" dirty="0"/>
                  <a:t>Spiritual powers</a:t>
                </a:r>
                <a:endParaRPr lang="en-GB" sz="1600" b="1" dirty="0">
                  <a:latin typeface="Century Gothic" panose="020B0502020202020204" pitchFamily="34" charset="0"/>
                </a:endParaRPr>
              </a:p>
            </p:txBody>
          </p:sp>
          <p:sp>
            <p:nvSpPr>
              <p:cNvPr id="14" name="TextBox 13">
                <a:extLst>
                  <a:ext uri="{FF2B5EF4-FFF2-40B4-BE49-F238E27FC236}">
                    <a16:creationId xmlns:a16="http://schemas.microsoft.com/office/drawing/2014/main" id="{408A5246-A917-416C-A14B-935E07CBFFFE}"/>
                  </a:ext>
                </a:extLst>
              </p:cNvPr>
              <p:cNvSpPr txBox="1"/>
              <p:nvPr/>
            </p:nvSpPr>
            <p:spPr>
              <a:xfrm>
                <a:off x="6344564" y="4962849"/>
                <a:ext cx="1227588" cy="954107"/>
              </a:xfrm>
              <a:prstGeom prst="rect">
                <a:avLst/>
              </a:prstGeom>
              <a:noFill/>
            </p:spPr>
            <p:txBody>
              <a:bodyPr wrap="square" rtlCol="0">
                <a:spAutoFit/>
              </a:bodyPr>
              <a:lstStyle/>
              <a:p>
                <a:pPr algn="ctr"/>
                <a:r>
                  <a:rPr lang="en-GB" sz="1400" b="1" dirty="0">
                    <a:latin typeface="Century Gothic" panose="020B0502020202020204" pitchFamily="34" charset="0"/>
                  </a:rPr>
                  <a:t>Enhanced experience of art, music etc.</a:t>
                </a:r>
              </a:p>
            </p:txBody>
          </p:sp>
          <p:sp>
            <p:nvSpPr>
              <p:cNvPr id="12" name="TextBox 11">
                <a:extLst>
                  <a:ext uri="{FF2B5EF4-FFF2-40B4-BE49-F238E27FC236}">
                    <a16:creationId xmlns:a16="http://schemas.microsoft.com/office/drawing/2014/main" id="{CFBF0181-0F6B-44E3-98FC-DCA0990797BE}"/>
                  </a:ext>
                </a:extLst>
              </p:cNvPr>
              <p:cNvSpPr txBox="1"/>
              <p:nvPr/>
            </p:nvSpPr>
            <p:spPr>
              <a:xfrm>
                <a:off x="10560738" y="3109970"/>
                <a:ext cx="1549981" cy="523220"/>
              </a:xfrm>
              <a:prstGeom prst="rect">
                <a:avLst/>
              </a:prstGeom>
              <a:noFill/>
            </p:spPr>
            <p:txBody>
              <a:bodyPr wrap="square" rtlCol="0">
                <a:spAutoFit/>
              </a:bodyPr>
              <a:lstStyle/>
              <a:p>
                <a:pPr algn="ctr"/>
                <a:r>
                  <a:rPr lang="en-GB" sz="1400" b="1" dirty="0">
                    <a:latin typeface="Century Gothic" panose="020B0502020202020204" pitchFamily="34" charset="0"/>
                  </a:rPr>
                  <a:t>Feeling of connectedness</a:t>
                </a:r>
              </a:p>
            </p:txBody>
          </p:sp>
        </p:grpSp>
      </p:grpSp>
    </p:spTree>
    <p:extLst>
      <p:ext uri="{BB962C8B-B14F-4D97-AF65-F5344CB8AC3E}">
        <p14:creationId xmlns:p14="http://schemas.microsoft.com/office/powerpoint/2010/main" val="729145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n orange and white rectangle&#10;&#10;Description automatically generated">
            <a:extLst>
              <a:ext uri="{FF2B5EF4-FFF2-40B4-BE49-F238E27FC236}">
                <a16:creationId xmlns:a16="http://schemas.microsoft.com/office/drawing/2014/main" id="{AF1C4231-C7E0-4F28-7119-5030A1C20D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805F0FA9-F358-450D-819A-289EC1D58787}"/>
              </a:ext>
            </a:extLst>
          </p:cNvPr>
          <p:cNvSpPr txBox="1"/>
          <p:nvPr/>
        </p:nvSpPr>
        <p:spPr>
          <a:xfrm>
            <a:off x="613922" y="3923842"/>
            <a:ext cx="3890966" cy="369332"/>
          </a:xfrm>
          <a:prstGeom prst="rect">
            <a:avLst/>
          </a:prstGeom>
          <a:noFill/>
        </p:spPr>
        <p:txBody>
          <a:bodyPr wrap="square" rtlCol="0">
            <a:spAutoFit/>
          </a:bodyPr>
          <a:lstStyle/>
          <a:p>
            <a:r>
              <a:rPr lang="en-GB" b="1" dirty="0">
                <a:solidFill>
                  <a:schemeClr val="bg1"/>
                </a:solidFill>
                <a:latin typeface="Century Gothic" panose="020B0502020202020204" pitchFamily="34" charset="0"/>
              </a:rPr>
              <a:t>Hallucinogens</a:t>
            </a:r>
          </a:p>
        </p:txBody>
      </p:sp>
      <p:sp>
        <p:nvSpPr>
          <p:cNvPr id="6" name="TextBox 5">
            <a:extLst>
              <a:ext uri="{FF2B5EF4-FFF2-40B4-BE49-F238E27FC236}">
                <a16:creationId xmlns:a16="http://schemas.microsoft.com/office/drawing/2014/main" id="{9FA6FC80-F314-40E6-A965-73688AE7AF35}"/>
              </a:ext>
            </a:extLst>
          </p:cNvPr>
          <p:cNvSpPr txBox="1"/>
          <p:nvPr/>
        </p:nvSpPr>
        <p:spPr>
          <a:xfrm>
            <a:off x="6889581" y="580655"/>
            <a:ext cx="3890966" cy="523220"/>
          </a:xfrm>
          <a:prstGeom prst="rect">
            <a:avLst/>
          </a:prstGeom>
          <a:noFill/>
        </p:spPr>
        <p:txBody>
          <a:bodyPr wrap="square" rtlCol="0">
            <a:spAutoFit/>
          </a:bodyPr>
          <a:lstStyle/>
          <a:p>
            <a:pPr algn="ctr"/>
            <a:r>
              <a:rPr lang="en-GB" sz="2800" b="1" dirty="0">
                <a:solidFill>
                  <a:srgbClr val="A0C515"/>
                </a:solidFill>
                <a:latin typeface="Century Gothic" panose="020B0502020202020204" pitchFamily="34" charset="0"/>
              </a:rPr>
              <a:t>Negative Effects</a:t>
            </a:r>
          </a:p>
        </p:txBody>
      </p:sp>
      <p:grpSp>
        <p:nvGrpSpPr>
          <p:cNvPr id="8" name="Group 7">
            <a:extLst>
              <a:ext uri="{FF2B5EF4-FFF2-40B4-BE49-F238E27FC236}">
                <a16:creationId xmlns:a16="http://schemas.microsoft.com/office/drawing/2014/main" id="{1596E7A4-B5C7-A261-5D10-78FF3F455662}"/>
              </a:ext>
            </a:extLst>
          </p:cNvPr>
          <p:cNvGrpSpPr/>
          <p:nvPr/>
        </p:nvGrpSpPr>
        <p:grpSpPr>
          <a:xfrm>
            <a:off x="5862800" y="806056"/>
            <a:ext cx="6203886" cy="5631087"/>
            <a:chOff x="5862800" y="806056"/>
            <a:chExt cx="6203886" cy="5631087"/>
          </a:xfrm>
        </p:grpSpPr>
        <p:pic>
          <p:nvPicPr>
            <p:cNvPr id="5" name="Picture 4" descr="A picture containing text&#10;&#10;Description automatically generated">
              <a:extLst>
                <a:ext uri="{FF2B5EF4-FFF2-40B4-BE49-F238E27FC236}">
                  <a16:creationId xmlns:a16="http://schemas.microsoft.com/office/drawing/2014/main" id="{CA3A2FF3-3754-47C2-981B-AAC5BF4B3C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4798" y="806056"/>
              <a:ext cx="5545362" cy="5631087"/>
            </a:xfrm>
            <a:prstGeom prst="rect">
              <a:avLst/>
            </a:prstGeom>
          </p:spPr>
        </p:pic>
        <p:grpSp>
          <p:nvGrpSpPr>
            <p:cNvPr id="7" name="Group 6">
              <a:extLst>
                <a:ext uri="{FF2B5EF4-FFF2-40B4-BE49-F238E27FC236}">
                  <a16:creationId xmlns:a16="http://schemas.microsoft.com/office/drawing/2014/main" id="{62C03DFB-9278-EBEF-59A8-279FD6238A09}"/>
                </a:ext>
              </a:extLst>
            </p:cNvPr>
            <p:cNvGrpSpPr/>
            <p:nvPr/>
          </p:nvGrpSpPr>
          <p:grpSpPr>
            <a:xfrm>
              <a:off x="5862800" y="1334919"/>
              <a:ext cx="6203886" cy="4235817"/>
              <a:chOff x="5862800" y="1334919"/>
              <a:chExt cx="6203886" cy="4235817"/>
            </a:xfrm>
          </p:grpSpPr>
          <p:sp>
            <p:nvSpPr>
              <p:cNvPr id="11" name="TextBox 10">
                <a:extLst>
                  <a:ext uri="{FF2B5EF4-FFF2-40B4-BE49-F238E27FC236}">
                    <a16:creationId xmlns:a16="http://schemas.microsoft.com/office/drawing/2014/main" id="{978F77E5-FB31-47FA-81C4-A2E691FCDABB}"/>
                  </a:ext>
                </a:extLst>
              </p:cNvPr>
              <p:cNvSpPr txBox="1"/>
              <p:nvPr/>
            </p:nvSpPr>
            <p:spPr>
              <a:xfrm>
                <a:off x="5862800" y="1376736"/>
                <a:ext cx="2053561" cy="769441"/>
              </a:xfrm>
              <a:prstGeom prst="rect">
                <a:avLst/>
              </a:prstGeom>
              <a:noFill/>
            </p:spPr>
            <p:txBody>
              <a:bodyPr wrap="square" rtlCol="0">
                <a:spAutoFit/>
              </a:bodyPr>
              <a:lstStyle/>
              <a:p>
                <a:pPr algn="ctr"/>
                <a:r>
                  <a:rPr lang="en-GB" sz="1400" b="1" dirty="0">
                    <a:latin typeface="Century Gothic" panose="020B0502020202020204" pitchFamily="34" charset="0"/>
                  </a:rPr>
                  <a:t>Paranoia &amp;</a:t>
                </a:r>
              </a:p>
              <a:p>
                <a:pPr algn="ctr"/>
                <a:r>
                  <a:rPr lang="en-GB" sz="1600" b="1" dirty="0"/>
                  <a:t>psychotic symptoms</a:t>
                </a:r>
                <a:endParaRPr lang="en-GB" sz="1600" b="1" dirty="0">
                  <a:latin typeface="Century Gothic" panose="020B0502020202020204" pitchFamily="34" charset="0"/>
                </a:endParaRPr>
              </a:p>
              <a:p>
                <a:pPr algn="ctr"/>
                <a:endParaRPr lang="en-GB" sz="1400" b="1" dirty="0">
                  <a:latin typeface="Century Gothic" panose="020B0502020202020204" pitchFamily="34" charset="0"/>
                </a:endParaRPr>
              </a:p>
            </p:txBody>
          </p:sp>
          <p:sp>
            <p:nvSpPr>
              <p:cNvPr id="13" name="TextBox 12">
                <a:extLst>
                  <a:ext uri="{FF2B5EF4-FFF2-40B4-BE49-F238E27FC236}">
                    <a16:creationId xmlns:a16="http://schemas.microsoft.com/office/drawing/2014/main" id="{E6AE5C87-BA65-4310-B24E-1E05F072C7E4}"/>
                  </a:ext>
                </a:extLst>
              </p:cNvPr>
              <p:cNvSpPr txBox="1"/>
              <p:nvPr/>
            </p:nvSpPr>
            <p:spPr>
              <a:xfrm>
                <a:off x="10594177" y="5201404"/>
                <a:ext cx="1227588" cy="338554"/>
              </a:xfrm>
              <a:prstGeom prst="rect">
                <a:avLst/>
              </a:prstGeom>
              <a:noFill/>
            </p:spPr>
            <p:txBody>
              <a:bodyPr wrap="square" rtlCol="0">
                <a:spAutoFit/>
              </a:bodyPr>
              <a:lstStyle/>
              <a:p>
                <a:pPr algn="ctr"/>
                <a:r>
                  <a:rPr lang="en-GB" sz="1600" b="1" dirty="0"/>
                  <a:t>Seizures</a:t>
                </a:r>
                <a:endParaRPr lang="en-GB" sz="1600" b="1" dirty="0">
                  <a:latin typeface="Century Gothic" panose="020B0502020202020204" pitchFamily="34" charset="0"/>
                </a:endParaRPr>
              </a:p>
            </p:txBody>
          </p:sp>
          <p:sp>
            <p:nvSpPr>
              <p:cNvPr id="14" name="TextBox 13">
                <a:extLst>
                  <a:ext uri="{FF2B5EF4-FFF2-40B4-BE49-F238E27FC236}">
                    <a16:creationId xmlns:a16="http://schemas.microsoft.com/office/drawing/2014/main" id="{408A5246-A917-416C-A14B-935E07CBFFFE}"/>
                  </a:ext>
                </a:extLst>
              </p:cNvPr>
              <p:cNvSpPr txBox="1"/>
              <p:nvPr/>
            </p:nvSpPr>
            <p:spPr>
              <a:xfrm>
                <a:off x="9988201" y="2897847"/>
                <a:ext cx="2078485" cy="338554"/>
              </a:xfrm>
              <a:prstGeom prst="rect">
                <a:avLst/>
              </a:prstGeom>
              <a:noFill/>
            </p:spPr>
            <p:txBody>
              <a:bodyPr wrap="square" rtlCol="0">
                <a:spAutoFit/>
              </a:bodyPr>
              <a:lstStyle/>
              <a:p>
                <a:pPr algn="ctr"/>
                <a:r>
                  <a:rPr lang="en-GB" sz="1600" b="1" dirty="0"/>
                  <a:t>Inability to move</a:t>
                </a:r>
                <a:endParaRPr lang="en-GB" sz="1600" b="1" dirty="0">
                  <a:latin typeface="Century Gothic" panose="020B0502020202020204" pitchFamily="34" charset="0"/>
                </a:endParaRPr>
              </a:p>
            </p:txBody>
          </p:sp>
          <p:sp>
            <p:nvSpPr>
              <p:cNvPr id="15" name="TextBox 14">
                <a:extLst>
                  <a:ext uri="{FF2B5EF4-FFF2-40B4-BE49-F238E27FC236}">
                    <a16:creationId xmlns:a16="http://schemas.microsoft.com/office/drawing/2014/main" id="{45F6BD3D-40D5-4A44-B566-FBE66EA0D195}"/>
                  </a:ext>
                </a:extLst>
              </p:cNvPr>
              <p:cNvSpPr txBox="1"/>
              <p:nvPr/>
            </p:nvSpPr>
            <p:spPr>
              <a:xfrm>
                <a:off x="6006362" y="4832072"/>
                <a:ext cx="1587726" cy="738664"/>
              </a:xfrm>
              <a:prstGeom prst="rect">
                <a:avLst/>
              </a:prstGeom>
              <a:noFill/>
            </p:spPr>
            <p:txBody>
              <a:bodyPr wrap="square" rtlCol="0">
                <a:spAutoFit/>
              </a:bodyPr>
              <a:lstStyle/>
              <a:p>
                <a:pPr algn="ctr"/>
                <a:r>
                  <a:rPr lang="en-GB" sz="1400" b="1" dirty="0">
                    <a:latin typeface="Century Gothic" panose="020B0502020202020204" pitchFamily="34" charset="0"/>
                  </a:rPr>
                  <a:t>Panic, Mood swings &amp; Anxiety</a:t>
                </a:r>
              </a:p>
            </p:txBody>
          </p:sp>
          <p:sp>
            <p:nvSpPr>
              <p:cNvPr id="17" name="TextBox 16">
                <a:extLst>
                  <a:ext uri="{FF2B5EF4-FFF2-40B4-BE49-F238E27FC236}">
                    <a16:creationId xmlns:a16="http://schemas.microsoft.com/office/drawing/2014/main" id="{068CBB7C-99CF-4C81-B971-D69428896E36}"/>
                  </a:ext>
                </a:extLst>
              </p:cNvPr>
              <p:cNvSpPr txBox="1"/>
              <p:nvPr/>
            </p:nvSpPr>
            <p:spPr>
              <a:xfrm>
                <a:off x="9798596" y="1334919"/>
                <a:ext cx="1447155" cy="307777"/>
              </a:xfrm>
              <a:prstGeom prst="rect">
                <a:avLst/>
              </a:prstGeom>
              <a:noFill/>
            </p:spPr>
            <p:txBody>
              <a:bodyPr wrap="square" rtlCol="0">
                <a:spAutoFit/>
              </a:bodyPr>
              <a:lstStyle/>
              <a:p>
                <a:pPr algn="ctr"/>
                <a:r>
                  <a:rPr lang="en-GB" sz="1400" b="1" dirty="0">
                    <a:latin typeface="Century Gothic" panose="020B0502020202020204" pitchFamily="34" charset="0"/>
                  </a:rPr>
                  <a:t>A bad trip</a:t>
                </a:r>
              </a:p>
            </p:txBody>
          </p:sp>
        </p:grpSp>
      </p:grpSp>
    </p:spTree>
    <p:extLst>
      <p:ext uri="{BB962C8B-B14F-4D97-AF65-F5344CB8AC3E}">
        <p14:creationId xmlns:p14="http://schemas.microsoft.com/office/powerpoint/2010/main" val="175371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ectangle 205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Rectangle 2058">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1" name="Rectangle 2060">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3" name="Freeform: Shape 206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65" name="Rectangle 2064">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ue and white rectangle with white text&#10;&#10;Description automatically generated">
            <a:extLst>
              <a:ext uri="{FF2B5EF4-FFF2-40B4-BE49-F238E27FC236}">
                <a16:creationId xmlns:a16="http://schemas.microsoft.com/office/drawing/2014/main" id="{AF67C587-2747-77E4-7F19-961362661F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02" y="-20280"/>
            <a:ext cx="12228054" cy="6878280"/>
          </a:xfrm>
          <a:prstGeom prst="rect">
            <a:avLst/>
          </a:prstGeom>
        </p:spPr>
      </p:pic>
      <p:pic>
        <p:nvPicPr>
          <p:cNvPr id="2052" name="Picture 4" descr="Health alert over drug sold as 'safe ketamine' | The Independent | The  Independent">
            <a:extLst>
              <a:ext uri="{FF2B5EF4-FFF2-40B4-BE49-F238E27FC236}">
                <a16:creationId xmlns:a16="http://schemas.microsoft.com/office/drawing/2014/main" id="{78DF48DD-8D27-97A3-1DF7-51B1330522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6074925" y="1191036"/>
            <a:ext cx="5359839" cy="449620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E5699DC-581F-A07C-E7E7-E96DFF238A6B}"/>
              </a:ext>
            </a:extLst>
          </p:cNvPr>
          <p:cNvSpPr txBox="1"/>
          <p:nvPr/>
        </p:nvSpPr>
        <p:spPr>
          <a:xfrm>
            <a:off x="422617" y="2735690"/>
            <a:ext cx="3863558" cy="369332"/>
          </a:xfrm>
          <a:prstGeom prst="rect">
            <a:avLst/>
          </a:prstGeom>
          <a:noFill/>
        </p:spPr>
        <p:txBody>
          <a:bodyPr wrap="none" rtlCol="0">
            <a:spAutoFit/>
          </a:bodyPr>
          <a:lstStyle/>
          <a:p>
            <a:r>
              <a:rPr lang="en-GB" sz="1800" b="1" i="1" dirty="0">
                <a:solidFill>
                  <a:schemeClr val="bg1"/>
                </a:solidFill>
                <a:effectLst/>
                <a:latin typeface="Century Gothic" panose="020B0502020202020204" pitchFamily="34" charset="0"/>
                <a:ea typeface="Aptos" panose="020B0004020202020204" pitchFamily="34" charset="0"/>
                <a:cs typeface="Aptos" panose="020B0004020202020204" pitchFamily="34" charset="0"/>
              </a:rPr>
              <a:t>‘Ket’ ‘Special K’ ‘Kit-Kat, Super K’</a:t>
            </a:r>
            <a:endParaRPr lang="en-GB" sz="1800" b="1" dirty="0">
              <a:solidFill>
                <a:schemeClr val="bg1"/>
              </a:solidFill>
              <a:effectLst/>
              <a:latin typeface="Century Gothic" panose="020B0502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894009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962834" y="-152431"/>
            <a:ext cx="6047069" cy="4535302"/>
            <a:chOff x="0" y="0"/>
            <a:chExt cx="812800" cy="609600"/>
          </a:xfrm>
        </p:grpSpPr>
        <p:sp>
          <p:nvSpPr>
            <p:cNvPr id="3" name="Freeform 3"/>
            <p:cNvSpPr/>
            <p:nvPr/>
          </p:nvSpPr>
          <p:spPr>
            <a:xfrm>
              <a:off x="0" y="0"/>
              <a:ext cx="812800" cy="609600"/>
            </a:xfrm>
            <a:custGeom>
              <a:avLst/>
              <a:gdLst/>
              <a:ahLst/>
              <a:cxnLst/>
              <a:rect l="l" t="t" r="r" b="b"/>
              <a:pathLst>
                <a:path w="812800" h="609600">
                  <a:moveTo>
                    <a:pt x="203200" y="0"/>
                  </a:moveTo>
                  <a:lnTo>
                    <a:pt x="812800" y="0"/>
                  </a:lnTo>
                  <a:lnTo>
                    <a:pt x="609600" y="609600"/>
                  </a:lnTo>
                  <a:lnTo>
                    <a:pt x="0" y="609600"/>
                  </a:lnTo>
                  <a:lnTo>
                    <a:pt x="203200" y="0"/>
                  </a:lnTo>
                  <a:close/>
                </a:path>
              </a:pathLst>
            </a:custGeom>
            <a:solidFill>
              <a:srgbClr val="9FC51B"/>
            </a:solidFill>
          </p:spPr>
          <p:txBody>
            <a:bodyPr/>
            <a:lstStyle/>
            <a:p>
              <a:endParaRPr lang="en-GB" sz="1200"/>
            </a:p>
          </p:txBody>
        </p:sp>
        <p:sp>
          <p:nvSpPr>
            <p:cNvPr id="4" name="TextBox 4"/>
            <p:cNvSpPr txBox="1"/>
            <p:nvPr/>
          </p:nvSpPr>
          <p:spPr>
            <a:xfrm>
              <a:off x="101600" y="-38100"/>
              <a:ext cx="609600" cy="647700"/>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5" name="Group 5"/>
          <p:cNvGrpSpPr/>
          <p:nvPr/>
        </p:nvGrpSpPr>
        <p:grpSpPr>
          <a:xfrm>
            <a:off x="143683" y="427190"/>
            <a:ext cx="1084235" cy="813177"/>
            <a:chOff x="0" y="0"/>
            <a:chExt cx="812800" cy="609600"/>
          </a:xfrm>
        </p:grpSpPr>
        <p:sp>
          <p:nvSpPr>
            <p:cNvPr id="6" name="Freeform 6"/>
            <p:cNvSpPr/>
            <p:nvPr/>
          </p:nvSpPr>
          <p:spPr>
            <a:xfrm>
              <a:off x="0" y="0"/>
              <a:ext cx="812800" cy="609600"/>
            </a:xfrm>
            <a:custGeom>
              <a:avLst/>
              <a:gdLst/>
              <a:ahLst/>
              <a:cxnLst/>
              <a:rect l="l" t="t" r="r" b="b"/>
              <a:pathLst>
                <a:path w="812800" h="609600">
                  <a:moveTo>
                    <a:pt x="203200" y="0"/>
                  </a:moveTo>
                  <a:lnTo>
                    <a:pt x="812800" y="0"/>
                  </a:lnTo>
                  <a:lnTo>
                    <a:pt x="609600" y="609600"/>
                  </a:lnTo>
                  <a:lnTo>
                    <a:pt x="0" y="609600"/>
                  </a:lnTo>
                  <a:lnTo>
                    <a:pt x="203200" y="0"/>
                  </a:lnTo>
                  <a:close/>
                </a:path>
              </a:pathLst>
            </a:custGeom>
            <a:solidFill>
              <a:srgbClr val="545454"/>
            </a:solidFill>
          </p:spPr>
          <p:txBody>
            <a:bodyPr/>
            <a:lstStyle/>
            <a:p>
              <a:endParaRPr lang="en-GB" sz="1200"/>
            </a:p>
          </p:txBody>
        </p:sp>
        <p:sp>
          <p:nvSpPr>
            <p:cNvPr id="7" name="TextBox 7"/>
            <p:cNvSpPr txBox="1"/>
            <p:nvPr/>
          </p:nvSpPr>
          <p:spPr>
            <a:xfrm>
              <a:off x="101600" y="-38100"/>
              <a:ext cx="609600" cy="647700"/>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8" name="Group 8"/>
          <p:cNvGrpSpPr/>
          <p:nvPr/>
        </p:nvGrpSpPr>
        <p:grpSpPr>
          <a:xfrm>
            <a:off x="3637232" y="2901497"/>
            <a:ext cx="3513453" cy="708591"/>
            <a:chOff x="0" y="0"/>
            <a:chExt cx="1613485" cy="325407"/>
          </a:xfrm>
        </p:grpSpPr>
        <p:sp>
          <p:nvSpPr>
            <p:cNvPr id="9" name="Freeform 9"/>
            <p:cNvSpPr/>
            <p:nvPr/>
          </p:nvSpPr>
          <p:spPr>
            <a:xfrm>
              <a:off x="0" y="0"/>
              <a:ext cx="1613485" cy="325407"/>
            </a:xfrm>
            <a:custGeom>
              <a:avLst/>
              <a:gdLst/>
              <a:ahLst/>
              <a:cxnLst/>
              <a:rect l="l" t="t" r="r" b="b"/>
              <a:pathLst>
                <a:path w="1613485" h="325407">
                  <a:moveTo>
                    <a:pt x="0" y="0"/>
                  </a:moveTo>
                  <a:lnTo>
                    <a:pt x="1613485" y="0"/>
                  </a:lnTo>
                  <a:lnTo>
                    <a:pt x="1613485" y="325407"/>
                  </a:lnTo>
                  <a:lnTo>
                    <a:pt x="0" y="325407"/>
                  </a:lnTo>
                  <a:close/>
                </a:path>
              </a:pathLst>
            </a:custGeom>
            <a:solidFill>
              <a:srgbClr val="3D3D3D"/>
            </a:solidFill>
          </p:spPr>
          <p:txBody>
            <a:bodyPr/>
            <a:lstStyle/>
            <a:p>
              <a:endParaRPr lang="en-GB" sz="1200"/>
            </a:p>
          </p:txBody>
        </p:sp>
        <p:sp>
          <p:nvSpPr>
            <p:cNvPr id="10" name="TextBox 10"/>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11" name="Group 11"/>
          <p:cNvGrpSpPr/>
          <p:nvPr/>
        </p:nvGrpSpPr>
        <p:grpSpPr>
          <a:xfrm>
            <a:off x="3164837" y="2901497"/>
            <a:ext cx="944788" cy="708591"/>
            <a:chOff x="0" y="0"/>
            <a:chExt cx="812800" cy="609600"/>
          </a:xfrm>
        </p:grpSpPr>
        <p:sp>
          <p:nvSpPr>
            <p:cNvPr id="12" name="Freeform 12"/>
            <p:cNvSpPr/>
            <p:nvPr/>
          </p:nvSpPr>
          <p:spPr>
            <a:xfrm>
              <a:off x="0" y="0"/>
              <a:ext cx="812800" cy="609600"/>
            </a:xfrm>
            <a:custGeom>
              <a:avLst/>
              <a:gdLst/>
              <a:ahLst/>
              <a:cxnLst/>
              <a:rect l="l" t="t" r="r" b="b"/>
              <a:pathLst>
                <a:path w="812800" h="609600">
                  <a:moveTo>
                    <a:pt x="203200" y="0"/>
                  </a:moveTo>
                  <a:lnTo>
                    <a:pt x="812800" y="0"/>
                  </a:lnTo>
                  <a:lnTo>
                    <a:pt x="609600" y="609600"/>
                  </a:lnTo>
                  <a:lnTo>
                    <a:pt x="0" y="609600"/>
                  </a:lnTo>
                  <a:lnTo>
                    <a:pt x="203200" y="0"/>
                  </a:lnTo>
                  <a:close/>
                </a:path>
              </a:pathLst>
            </a:custGeom>
            <a:solidFill>
              <a:srgbClr val="5E1B6D"/>
            </a:solidFill>
          </p:spPr>
          <p:txBody>
            <a:bodyPr/>
            <a:lstStyle/>
            <a:p>
              <a:endParaRPr lang="en-GB" sz="1200"/>
            </a:p>
          </p:txBody>
        </p:sp>
        <p:sp>
          <p:nvSpPr>
            <p:cNvPr id="13" name="TextBox 13"/>
            <p:cNvSpPr txBox="1"/>
            <p:nvPr/>
          </p:nvSpPr>
          <p:spPr>
            <a:xfrm>
              <a:off x="101600" y="-38100"/>
              <a:ext cx="609600" cy="647700"/>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14" name="Group 14"/>
          <p:cNvGrpSpPr/>
          <p:nvPr/>
        </p:nvGrpSpPr>
        <p:grpSpPr>
          <a:xfrm>
            <a:off x="3637232" y="3838689"/>
            <a:ext cx="3513453" cy="708591"/>
            <a:chOff x="0" y="0"/>
            <a:chExt cx="1613485" cy="325407"/>
          </a:xfrm>
        </p:grpSpPr>
        <p:sp>
          <p:nvSpPr>
            <p:cNvPr id="15" name="Freeform 15"/>
            <p:cNvSpPr/>
            <p:nvPr/>
          </p:nvSpPr>
          <p:spPr>
            <a:xfrm>
              <a:off x="0" y="0"/>
              <a:ext cx="1613485" cy="325407"/>
            </a:xfrm>
            <a:custGeom>
              <a:avLst/>
              <a:gdLst/>
              <a:ahLst/>
              <a:cxnLst/>
              <a:rect l="l" t="t" r="r" b="b"/>
              <a:pathLst>
                <a:path w="1613485" h="325407">
                  <a:moveTo>
                    <a:pt x="0" y="0"/>
                  </a:moveTo>
                  <a:lnTo>
                    <a:pt x="1613485" y="0"/>
                  </a:lnTo>
                  <a:lnTo>
                    <a:pt x="1613485" y="325407"/>
                  </a:lnTo>
                  <a:lnTo>
                    <a:pt x="0" y="325407"/>
                  </a:lnTo>
                  <a:close/>
                </a:path>
              </a:pathLst>
            </a:custGeom>
            <a:solidFill>
              <a:srgbClr val="3D3D3D"/>
            </a:solidFill>
          </p:spPr>
          <p:txBody>
            <a:bodyPr/>
            <a:lstStyle/>
            <a:p>
              <a:endParaRPr lang="en-GB" sz="1200"/>
            </a:p>
          </p:txBody>
        </p:sp>
        <p:sp>
          <p:nvSpPr>
            <p:cNvPr id="16" name="TextBox 16"/>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17" name="Group 17"/>
          <p:cNvGrpSpPr/>
          <p:nvPr/>
        </p:nvGrpSpPr>
        <p:grpSpPr>
          <a:xfrm>
            <a:off x="3164837" y="3838689"/>
            <a:ext cx="944788" cy="708591"/>
            <a:chOff x="0" y="0"/>
            <a:chExt cx="812800" cy="609600"/>
          </a:xfrm>
        </p:grpSpPr>
        <p:sp>
          <p:nvSpPr>
            <p:cNvPr id="18" name="Freeform 18"/>
            <p:cNvSpPr/>
            <p:nvPr/>
          </p:nvSpPr>
          <p:spPr>
            <a:xfrm>
              <a:off x="0" y="0"/>
              <a:ext cx="812800" cy="609600"/>
            </a:xfrm>
            <a:custGeom>
              <a:avLst/>
              <a:gdLst/>
              <a:ahLst/>
              <a:cxnLst/>
              <a:rect l="l" t="t" r="r" b="b"/>
              <a:pathLst>
                <a:path w="812800" h="609600">
                  <a:moveTo>
                    <a:pt x="203200" y="0"/>
                  </a:moveTo>
                  <a:lnTo>
                    <a:pt x="812800" y="0"/>
                  </a:lnTo>
                  <a:lnTo>
                    <a:pt x="609600" y="609600"/>
                  </a:lnTo>
                  <a:lnTo>
                    <a:pt x="0" y="609600"/>
                  </a:lnTo>
                  <a:lnTo>
                    <a:pt x="203200" y="0"/>
                  </a:lnTo>
                  <a:close/>
                </a:path>
              </a:pathLst>
            </a:custGeom>
            <a:solidFill>
              <a:srgbClr val="5E1B6D"/>
            </a:solidFill>
          </p:spPr>
          <p:txBody>
            <a:bodyPr/>
            <a:lstStyle/>
            <a:p>
              <a:endParaRPr lang="en-GB" sz="1200"/>
            </a:p>
          </p:txBody>
        </p:sp>
        <p:sp>
          <p:nvSpPr>
            <p:cNvPr id="19" name="TextBox 19"/>
            <p:cNvSpPr txBox="1"/>
            <p:nvPr/>
          </p:nvSpPr>
          <p:spPr>
            <a:xfrm>
              <a:off x="101600" y="-38100"/>
              <a:ext cx="609600" cy="647700"/>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20" name="Group 20"/>
          <p:cNvGrpSpPr/>
          <p:nvPr/>
        </p:nvGrpSpPr>
        <p:grpSpPr>
          <a:xfrm>
            <a:off x="8174220" y="2901497"/>
            <a:ext cx="3513453" cy="708591"/>
            <a:chOff x="0" y="0"/>
            <a:chExt cx="1613485" cy="325407"/>
          </a:xfrm>
        </p:grpSpPr>
        <p:sp>
          <p:nvSpPr>
            <p:cNvPr id="21" name="Freeform 21"/>
            <p:cNvSpPr/>
            <p:nvPr/>
          </p:nvSpPr>
          <p:spPr>
            <a:xfrm>
              <a:off x="0" y="0"/>
              <a:ext cx="1613485" cy="325407"/>
            </a:xfrm>
            <a:custGeom>
              <a:avLst/>
              <a:gdLst/>
              <a:ahLst/>
              <a:cxnLst/>
              <a:rect l="l" t="t" r="r" b="b"/>
              <a:pathLst>
                <a:path w="1613485" h="325407">
                  <a:moveTo>
                    <a:pt x="0" y="0"/>
                  </a:moveTo>
                  <a:lnTo>
                    <a:pt x="1613485" y="0"/>
                  </a:lnTo>
                  <a:lnTo>
                    <a:pt x="1613485" y="325407"/>
                  </a:lnTo>
                  <a:lnTo>
                    <a:pt x="0" y="325407"/>
                  </a:lnTo>
                  <a:close/>
                </a:path>
              </a:pathLst>
            </a:custGeom>
            <a:solidFill>
              <a:srgbClr val="3D3D3D"/>
            </a:solidFill>
          </p:spPr>
          <p:txBody>
            <a:bodyPr/>
            <a:lstStyle/>
            <a:p>
              <a:endParaRPr lang="en-GB" sz="1200"/>
            </a:p>
          </p:txBody>
        </p:sp>
        <p:sp>
          <p:nvSpPr>
            <p:cNvPr id="22" name="TextBox 22"/>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23" name="Group 23"/>
          <p:cNvGrpSpPr/>
          <p:nvPr/>
        </p:nvGrpSpPr>
        <p:grpSpPr>
          <a:xfrm>
            <a:off x="7701825" y="2901497"/>
            <a:ext cx="944788" cy="708591"/>
            <a:chOff x="0" y="0"/>
            <a:chExt cx="812800" cy="609600"/>
          </a:xfrm>
        </p:grpSpPr>
        <p:sp>
          <p:nvSpPr>
            <p:cNvPr id="24" name="Freeform 24"/>
            <p:cNvSpPr/>
            <p:nvPr/>
          </p:nvSpPr>
          <p:spPr>
            <a:xfrm>
              <a:off x="0" y="0"/>
              <a:ext cx="812800" cy="609600"/>
            </a:xfrm>
            <a:custGeom>
              <a:avLst/>
              <a:gdLst/>
              <a:ahLst/>
              <a:cxnLst/>
              <a:rect l="l" t="t" r="r" b="b"/>
              <a:pathLst>
                <a:path w="812800" h="609600">
                  <a:moveTo>
                    <a:pt x="203200" y="0"/>
                  </a:moveTo>
                  <a:lnTo>
                    <a:pt x="812800" y="0"/>
                  </a:lnTo>
                  <a:lnTo>
                    <a:pt x="609600" y="609600"/>
                  </a:lnTo>
                  <a:lnTo>
                    <a:pt x="0" y="609600"/>
                  </a:lnTo>
                  <a:lnTo>
                    <a:pt x="203200" y="0"/>
                  </a:lnTo>
                  <a:close/>
                </a:path>
              </a:pathLst>
            </a:custGeom>
            <a:solidFill>
              <a:srgbClr val="5E1B6D"/>
            </a:solidFill>
          </p:spPr>
          <p:txBody>
            <a:bodyPr/>
            <a:lstStyle/>
            <a:p>
              <a:endParaRPr lang="en-GB" sz="1200"/>
            </a:p>
          </p:txBody>
        </p:sp>
        <p:sp>
          <p:nvSpPr>
            <p:cNvPr id="25" name="TextBox 25"/>
            <p:cNvSpPr txBox="1"/>
            <p:nvPr/>
          </p:nvSpPr>
          <p:spPr>
            <a:xfrm>
              <a:off x="101600" y="-38100"/>
              <a:ext cx="609600" cy="647700"/>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26" name="Group 26"/>
          <p:cNvGrpSpPr/>
          <p:nvPr/>
        </p:nvGrpSpPr>
        <p:grpSpPr>
          <a:xfrm>
            <a:off x="8174220" y="3836682"/>
            <a:ext cx="3513453" cy="708591"/>
            <a:chOff x="0" y="0"/>
            <a:chExt cx="1613485" cy="325407"/>
          </a:xfrm>
        </p:grpSpPr>
        <p:sp>
          <p:nvSpPr>
            <p:cNvPr id="27" name="Freeform 27"/>
            <p:cNvSpPr/>
            <p:nvPr/>
          </p:nvSpPr>
          <p:spPr>
            <a:xfrm>
              <a:off x="0" y="0"/>
              <a:ext cx="1613485" cy="325407"/>
            </a:xfrm>
            <a:custGeom>
              <a:avLst/>
              <a:gdLst/>
              <a:ahLst/>
              <a:cxnLst/>
              <a:rect l="l" t="t" r="r" b="b"/>
              <a:pathLst>
                <a:path w="1613485" h="325407">
                  <a:moveTo>
                    <a:pt x="0" y="0"/>
                  </a:moveTo>
                  <a:lnTo>
                    <a:pt x="1613485" y="0"/>
                  </a:lnTo>
                  <a:lnTo>
                    <a:pt x="1613485" y="325407"/>
                  </a:lnTo>
                  <a:lnTo>
                    <a:pt x="0" y="325407"/>
                  </a:lnTo>
                  <a:close/>
                </a:path>
              </a:pathLst>
            </a:custGeom>
            <a:solidFill>
              <a:srgbClr val="3D3D3D"/>
            </a:solidFill>
          </p:spPr>
          <p:txBody>
            <a:bodyPr/>
            <a:lstStyle/>
            <a:p>
              <a:endParaRPr lang="en-GB" sz="1200"/>
            </a:p>
          </p:txBody>
        </p:sp>
        <p:sp>
          <p:nvSpPr>
            <p:cNvPr id="28" name="TextBox 28"/>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29" name="Group 29"/>
          <p:cNvGrpSpPr/>
          <p:nvPr/>
        </p:nvGrpSpPr>
        <p:grpSpPr>
          <a:xfrm>
            <a:off x="7701825" y="3836682"/>
            <a:ext cx="944788" cy="708591"/>
            <a:chOff x="0" y="0"/>
            <a:chExt cx="812800" cy="609600"/>
          </a:xfrm>
        </p:grpSpPr>
        <p:sp>
          <p:nvSpPr>
            <p:cNvPr id="30" name="Freeform 30"/>
            <p:cNvSpPr/>
            <p:nvPr/>
          </p:nvSpPr>
          <p:spPr>
            <a:xfrm>
              <a:off x="0" y="0"/>
              <a:ext cx="812800" cy="609600"/>
            </a:xfrm>
            <a:custGeom>
              <a:avLst/>
              <a:gdLst/>
              <a:ahLst/>
              <a:cxnLst/>
              <a:rect l="l" t="t" r="r" b="b"/>
              <a:pathLst>
                <a:path w="812800" h="609600">
                  <a:moveTo>
                    <a:pt x="203200" y="0"/>
                  </a:moveTo>
                  <a:lnTo>
                    <a:pt x="812800" y="0"/>
                  </a:lnTo>
                  <a:lnTo>
                    <a:pt x="609600" y="609600"/>
                  </a:lnTo>
                  <a:lnTo>
                    <a:pt x="0" y="609600"/>
                  </a:lnTo>
                  <a:lnTo>
                    <a:pt x="203200" y="0"/>
                  </a:lnTo>
                  <a:close/>
                </a:path>
              </a:pathLst>
            </a:custGeom>
            <a:solidFill>
              <a:srgbClr val="5E1B6D"/>
            </a:solidFill>
          </p:spPr>
          <p:txBody>
            <a:bodyPr/>
            <a:lstStyle/>
            <a:p>
              <a:endParaRPr lang="en-GB" sz="1200"/>
            </a:p>
          </p:txBody>
        </p:sp>
        <p:sp>
          <p:nvSpPr>
            <p:cNvPr id="31" name="TextBox 31"/>
            <p:cNvSpPr txBox="1"/>
            <p:nvPr/>
          </p:nvSpPr>
          <p:spPr>
            <a:xfrm>
              <a:off x="101600" y="-38100"/>
              <a:ext cx="609600" cy="647700"/>
            </a:xfrm>
            <a:prstGeom prst="rect">
              <a:avLst/>
            </a:prstGeom>
          </p:spPr>
          <p:txBody>
            <a:bodyPr lIns="33867" tIns="33867" rIns="33867" bIns="33867" rtlCol="0" anchor="ctr"/>
            <a:lstStyle/>
            <a:p>
              <a:pPr algn="ctr">
                <a:lnSpc>
                  <a:spcPts val="1773"/>
                </a:lnSpc>
                <a:spcBef>
                  <a:spcPct val="0"/>
                </a:spcBef>
              </a:pPr>
              <a:endParaRPr sz="1200"/>
            </a:p>
          </p:txBody>
        </p:sp>
      </p:grpSp>
      <p:pic>
        <p:nvPicPr>
          <p:cNvPr id="32" name="Picture 3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751848" y="303011"/>
            <a:ext cx="2161873" cy="659371"/>
          </a:xfrm>
          <a:prstGeom prst="rect">
            <a:avLst/>
          </a:prstGeom>
        </p:spPr>
      </p:pic>
      <p:sp>
        <p:nvSpPr>
          <p:cNvPr id="34" name="TextBox 34"/>
          <p:cNvSpPr txBox="1"/>
          <p:nvPr/>
        </p:nvSpPr>
        <p:spPr>
          <a:xfrm>
            <a:off x="1360498" y="622300"/>
            <a:ext cx="5457909" cy="614655"/>
          </a:xfrm>
          <a:prstGeom prst="rect">
            <a:avLst/>
          </a:prstGeom>
        </p:spPr>
        <p:txBody>
          <a:bodyPr lIns="0" tIns="0" rIns="0" bIns="0" rtlCol="0" anchor="t">
            <a:spAutoFit/>
          </a:bodyPr>
          <a:lstStyle/>
          <a:p>
            <a:pPr>
              <a:lnSpc>
                <a:spcPts val="5133"/>
              </a:lnSpc>
            </a:pPr>
            <a:r>
              <a:rPr lang="en-US" sz="3666" dirty="0">
                <a:solidFill>
                  <a:srgbClr val="5E1B6D"/>
                </a:solidFill>
                <a:latin typeface="Century Gothic 1"/>
              </a:rPr>
              <a:t>Welcome &amp; Check In</a:t>
            </a:r>
          </a:p>
        </p:txBody>
      </p:sp>
      <p:sp>
        <p:nvSpPr>
          <p:cNvPr id="36" name="TextBox 36"/>
          <p:cNvSpPr txBox="1"/>
          <p:nvPr/>
        </p:nvSpPr>
        <p:spPr>
          <a:xfrm>
            <a:off x="4214671" y="3040911"/>
            <a:ext cx="2509773" cy="396262"/>
          </a:xfrm>
          <a:prstGeom prst="rect">
            <a:avLst/>
          </a:prstGeom>
        </p:spPr>
        <p:txBody>
          <a:bodyPr lIns="0" tIns="0" rIns="0" bIns="0" rtlCol="0" anchor="t">
            <a:spAutoFit/>
          </a:bodyPr>
          <a:lstStyle/>
          <a:p>
            <a:pPr>
              <a:lnSpc>
                <a:spcPts val="3262"/>
              </a:lnSpc>
            </a:pPr>
            <a:r>
              <a:rPr lang="en-US" sz="2330">
                <a:solidFill>
                  <a:srgbClr val="FFFFFF"/>
                </a:solidFill>
                <a:latin typeface="Century Gothic 2"/>
              </a:rPr>
              <a:t>Name</a:t>
            </a:r>
          </a:p>
        </p:txBody>
      </p:sp>
      <p:sp>
        <p:nvSpPr>
          <p:cNvPr id="37" name="TextBox 37"/>
          <p:cNvSpPr txBox="1"/>
          <p:nvPr/>
        </p:nvSpPr>
        <p:spPr>
          <a:xfrm>
            <a:off x="4214671" y="3978102"/>
            <a:ext cx="2509773" cy="396262"/>
          </a:xfrm>
          <a:prstGeom prst="rect">
            <a:avLst/>
          </a:prstGeom>
        </p:spPr>
        <p:txBody>
          <a:bodyPr lIns="0" tIns="0" rIns="0" bIns="0" rtlCol="0" anchor="t">
            <a:spAutoFit/>
          </a:bodyPr>
          <a:lstStyle/>
          <a:p>
            <a:pPr>
              <a:lnSpc>
                <a:spcPts val="3262"/>
              </a:lnSpc>
            </a:pPr>
            <a:r>
              <a:rPr lang="en-US" sz="2330">
                <a:solidFill>
                  <a:srgbClr val="FFFFFF"/>
                </a:solidFill>
                <a:latin typeface="Century Gothic 2"/>
              </a:rPr>
              <a:t>Organisation</a:t>
            </a:r>
          </a:p>
        </p:txBody>
      </p:sp>
      <p:sp>
        <p:nvSpPr>
          <p:cNvPr id="38" name="TextBox 38"/>
          <p:cNvSpPr txBox="1"/>
          <p:nvPr/>
        </p:nvSpPr>
        <p:spPr>
          <a:xfrm>
            <a:off x="8751658" y="3040911"/>
            <a:ext cx="2509773" cy="396262"/>
          </a:xfrm>
          <a:prstGeom prst="rect">
            <a:avLst/>
          </a:prstGeom>
        </p:spPr>
        <p:txBody>
          <a:bodyPr lIns="0" tIns="0" rIns="0" bIns="0" rtlCol="0" anchor="t">
            <a:spAutoFit/>
          </a:bodyPr>
          <a:lstStyle/>
          <a:p>
            <a:pPr>
              <a:lnSpc>
                <a:spcPts val="3262"/>
              </a:lnSpc>
            </a:pPr>
            <a:r>
              <a:rPr lang="en-US" sz="2330">
                <a:solidFill>
                  <a:srgbClr val="FFFFFF"/>
                </a:solidFill>
                <a:latin typeface="Century Gothic 2"/>
              </a:rPr>
              <a:t>Role</a:t>
            </a:r>
          </a:p>
        </p:txBody>
      </p:sp>
      <p:sp>
        <p:nvSpPr>
          <p:cNvPr id="39" name="TextBox 39"/>
          <p:cNvSpPr txBox="1"/>
          <p:nvPr/>
        </p:nvSpPr>
        <p:spPr>
          <a:xfrm>
            <a:off x="8751658" y="3976096"/>
            <a:ext cx="3001679" cy="396262"/>
          </a:xfrm>
          <a:prstGeom prst="rect">
            <a:avLst/>
          </a:prstGeom>
        </p:spPr>
        <p:txBody>
          <a:bodyPr lIns="0" tIns="0" rIns="0" bIns="0" rtlCol="0" anchor="t">
            <a:spAutoFit/>
          </a:bodyPr>
          <a:lstStyle/>
          <a:p>
            <a:pPr>
              <a:lnSpc>
                <a:spcPts val="3262"/>
              </a:lnSpc>
            </a:pPr>
            <a:r>
              <a:rPr lang="en-US" sz="2330">
                <a:solidFill>
                  <a:srgbClr val="FFFFFF"/>
                </a:solidFill>
                <a:latin typeface="Century Gothic 2"/>
              </a:rPr>
              <a:t>Objectives</a:t>
            </a:r>
          </a:p>
        </p:txBody>
      </p:sp>
      <p:pic>
        <p:nvPicPr>
          <p:cNvPr id="40" name="Picture 39">
            <a:extLst>
              <a:ext uri="{FF2B5EF4-FFF2-40B4-BE49-F238E27FC236}">
                <a16:creationId xmlns:a16="http://schemas.microsoft.com/office/drawing/2014/main" id="{BCFE6928-91F4-7AA9-E814-BAC6D651BF11}"/>
              </a:ext>
            </a:extLst>
          </p:cNvPr>
          <p:cNvPicPr>
            <a:picLocks noChangeAspect="1"/>
          </p:cNvPicPr>
          <p:nvPr/>
        </p:nvPicPr>
        <p:blipFill>
          <a:blip r:embed="rId4"/>
          <a:stretch>
            <a:fillRect/>
          </a:stretch>
        </p:blipFill>
        <p:spPr>
          <a:xfrm>
            <a:off x="474923" y="2704016"/>
            <a:ext cx="3321351" cy="345935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ectangle 205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Rectangle 2058">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1" name="Rectangle 2060">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3" name="Freeform: Shape 206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65" name="Rectangle 2064">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9182C6CC-A0C5-7C0C-61A8-892E7DEF737B}"/>
              </a:ext>
            </a:extLst>
          </p:cNvPr>
          <p:cNvSpPr>
            <a:spLocks noGrp="1"/>
          </p:cNvSpPr>
          <p:nvPr>
            <p:ph type="title"/>
          </p:nvPr>
        </p:nvSpPr>
        <p:spPr>
          <a:xfrm>
            <a:off x="590550" y="2865563"/>
            <a:ext cx="3201366" cy="1147149"/>
          </a:xfrm>
        </p:spPr>
        <p:txBody>
          <a:bodyPr vert="horz" lIns="91440" tIns="45720" rIns="91440" bIns="45720" rtlCol="0" anchor="b">
            <a:normAutofit fontScale="90000"/>
          </a:bodyPr>
          <a:lstStyle/>
          <a:p>
            <a:pPr algn="r"/>
            <a:br>
              <a:rPr lang="en-US" sz="4000" b="1" i="1" kern="1200" dirty="0">
                <a:solidFill>
                  <a:srgbClr val="FFFFFF"/>
                </a:solidFill>
                <a:latin typeface="+mj-lt"/>
                <a:ea typeface="+mj-ea"/>
                <a:cs typeface="+mj-cs"/>
              </a:rPr>
            </a:br>
            <a:r>
              <a:rPr lang="en-US" sz="4000" b="1" i="1" dirty="0">
                <a:solidFill>
                  <a:srgbClr val="FFFFFF"/>
                </a:solidFill>
              </a:rPr>
              <a:t>What is  Ketamine?</a:t>
            </a:r>
            <a:r>
              <a:rPr lang="en-US" sz="4000" kern="1200" dirty="0">
                <a:solidFill>
                  <a:srgbClr val="FFFFFF"/>
                </a:solidFill>
                <a:latin typeface="+mj-lt"/>
                <a:ea typeface="+mj-ea"/>
                <a:cs typeface="+mj-cs"/>
              </a:rPr>
              <a:t>  </a:t>
            </a:r>
          </a:p>
        </p:txBody>
      </p:sp>
      <p:sp>
        <p:nvSpPr>
          <p:cNvPr id="37" name="Content Placeholder 5">
            <a:extLst>
              <a:ext uri="{FF2B5EF4-FFF2-40B4-BE49-F238E27FC236}">
                <a16:creationId xmlns:a16="http://schemas.microsoft.com/office/drawing/2014/main" id="{C24FCCB1-8148-A9A1-D489-8C85B175249D}"/>
              </a:ext>
            </a:extLst>
          </p:cNvPr>
          <p:cNvSpPr>
            <a:spLocks noGrp="1"/>
          </p:cNvSpPr>
          <p:nvPr>
            <p:ph idx="4294967295"/>
          </p:nvPr>
        </p:nvSpPr>
        <p:spPr>
          <a:xfrm>
            <a:off x="4581727" y="649480"/>
            <a:ext cx="7019723" cy="5546047"/>
          </a:xfrm>
        </p:spPr>
        <p:txBody>
          <a:bodyPr vert="horz" lIns="91440" tIns="45720" rIns="91440" bIns="45720" rtlCol="0" anchor="ctr">
            <a:normAutofit lnSpcReduction="10000"/>
          </a:bodyPr>
          <a:lstStyle/>
          <a:p>
            <a:r>
              <a:rPr lang="en-US" sz="2200" dirty="0">
                <a:solidFill>
                  <a:srgbClr val="0070C0"/>
                </a:solidFill>
                <a:latin typeface="Century Gothic" panose="020B0502020202020204" pitchFamily="34" charset="0"/>
              </a:rPr>
              <a:t>Ketamine is described as a "disassociate anesthetic." It interferes with signaling between brain and body, reducing awareness and sensitivity to pain.</a:t>
            </a:r>
          </a:p>
          <a:p>
            <a:endParaRPr lang="en-US" sz="2200" dirty="0">
              <a:solidFill>
                <a:srgbClr val="0070C0"/>
              </a:solidFill>
              <a:latin typeface="Century Gothic" panose="020B0502020202020204" pitchFamily="34" charset="0"/>
            </a:endParaRPr>
          </a:p>
          <a:p>
            <a:r>
              <a:rPr lang="en-US" sz="2200" dirty="0">
                <a:solidFill>
                  <a:srgbClr val="0070C0"/>
                </a:solidFill>
                <a:latin typeface="Century Gothic" panose="020B0502020202020204" pitchFamily="34" charset="0"/>
              </a:rPr>
              <a:t>Users report feeling disorientated, with some hallucinogenic experiences. Some people feel euphoric and  experience a feeling as though travelling along a tunnel towards a white light</a:t>
            </a:r>
          </a:p>
          <a:p>
            <a:pPr marL="0"/>
            <a:endParaRPr lang="en-US" sz="2200" dirty="0">
              <a:solidFill>
                <a:srgbClr val="0070C0"/>
              </a:solidFill>
              <a:latin typeface="Century Gothic" panose="020B0502020202020204" pitchFamily="34" charset="0"/>
            </a:endParaRPr>
          </a:p>
          <a:p>
            <a:r>
              <a:rPr lang="en-US" sz="2200" dirty="0">
                <a:solidFill>
                  <a:srgbClr val="0070C0"/>
                </a:solidFill>
                <a:latin typeface="Century Gothic" panose="020B0502020202020204" pitchFamily="34" charset="0"/>
              </a:rPr>
              <a:t>Some users report intense "out-of-body" experiences</a:t>
            </a:r>
          </a:p>
          <a:p>
            <a:pPr marL="0" indent="0">
              <a:buNone/>
            </a:pPr>
            <a:r>
              <a:rPr lang="en-US" sz="2200" dirty="0">
                <a:solidFill>
                  <a:srgbClr val="0070C0"/>
                </a:solidFill>
                <a:latin typeface="Century Gothic" panose="020B0502020202020204" pitchFamily="34" charset="0"/>
              </a:rPr>
              <a:t>	K-Hole </a:t>
            </a:r>
          </a:p>
          <a:p>
            <a:pPr marL="0" indent="0">
              <a:buNone/>
            </a:pPr>
            <a:endParaRPr lang="en-US" sz="2200" dirty="0">
              <a:solidFill>
                <a:srgbClr val="0070C0"/>
              </a:solidFill>
              <a:latin typeface="Century Gothic" panose="020B0502020202020204" pitchFamily="34" charset="0"/>
            </a:endParaRPr>
          </a:p>
          <a:p>
            <a:r>
              <a:rPr lang="en-US" sz="2200" dirty="0">
                <a:solidFill>
                  <a:srgbClr val="0070C0"/>
                </a:solidFill>
                <a:latin typeface="Century Gothic" panose="020B0502020202020204" pitchFamily="34" charset="0"/>
              </a:rPr>
              <a:t>Ketamine is also </a:t>
            </a:r>
            <a:r>
              <a:rPr lang="en-US" sz="2200" dirty="0" err="1">
                <a:solidFill>
                  <a:srgbClr val="0070C0"/>
                </a:solidFill>
                <a:latin typeface="Century Gothic" panose="020B0502020202020204" pitchFamily="34" charset="0"/>
              </a:rPr>
              <a:t>utilised</a:t>
            </a:r>
            <a:r>
              <a:rPr lang="en-US" sz="2200" dirty="0">
                <a:solidFill>
                  <a:srgbClr val="0070C0"/>
                </a:solidFill>
                <a:latin typeface="Century Gothic" panose="020B0502020202020204" pitchFamily="34" charset="0"/>
              </a:rPr>
              <a:t> for pain control in hospitals.</a:t>
            </a:r>
            <a:endParaRPr lang="en-US" sz="2200" b="0" i="0" dirty="0">
              <a:solidFill>
                <a:srgbClr val="0070C0"/>
              </a:solidFill>
              <a:effectLst/>
              <a:latin typeface="Century Gothic" panose="020B0502020202020204" pitchFamily="34" charset="0"/>
            </a:endParaRPr>
          </a:p>
          <a:p>
            <a:endParaRPr lang="en-US" sz="1400" dirty="0"/>
          </a:p>
        </p:txBody>
      </p:sp>
    </p:spTree>
    <p:extLst>
      <p:ext uri="{BB962C8B-B14F-4D97-AF65-F5344CB8AC3E}">
        <p14:creationId xmlns:p14="http://schemas.microsoft.com/office/powerpoint/2010/main" val="3374318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7">
                                            <p:txEl>
                                              <p:pRg st="0" end="0"/>
                                            </p:txEl>
                                          </p:spTgt>
                                        </p:tgtEl>
                                        <p:attrNameLst>
                                          <p:attrName>style.visibility</p:attrName>
                                        </p:attrNameLst>
                                      </p:cBhvr>
                                      <p:to>
                                        <p:strVal val="visible"/>
                                      </p:to>
                                    </p:set>
                                    <p:animEffect transition="in" filter="fade">
                                      <p:cBhvr>
                                        <p:cTn id="7" dur="1000"/>
                                        <p:tgtEl>
                                          <p:spTgt spid="37">
                                            <p:txEl>
                                              <p:pRg st="0" end="0"/>
                                            </p:txEl>
                                          </p:spTgt>
                                        </p:tgtEl>
                                      </p:cBhvr>
                                    </p:animEffect>
                                    <p:anim calcmode="lin" valueType="num">
                                      <p:cBhvr>
                                        <p:cTn id="8"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7">
                                            <p:txEl>
                                              <p:pRg st="2" end="2"/>
                                            </p:txEl>
                                          </p:spTgt>
                                        </p:tgtEl>
                                        <p:attrNameLst>
                                          <p:attrName>style.visibility</p:attrName>
                                        </p:attrNameLst>
                                      </p:cBhvr>
                                      <p:to>
                                        <p:strVal val="visible"/>
                                      </p:to>
                                    </p:set>
                                    <p:animEffect transition="in" filter="fade">
                                      <p:cBhvr>
                                        <p:cTn id="14" dur="1000"/>
                                        <p:tgtEl>
                                          <p:spTgt spid="37">
                                            <p:txEl>
                                              <p:pRg st="2" end="2"/>
                                            </p:txEl>
                                          </p:spTgt>
                                        </p:tgtEl>
                                      </p:cBhvr>
                                    </p:animEffect>
                                    <p:anim calcmode="lin" valueType="num">
                                      <p:cBhvr>
                                        <p:cTn id="15"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7">
                                            <p:txEl>
                                              <p:pRg st="4" end="4"/>
                                            </p:txEl>
                                          </p:spTgt>
                                        </p:tgtEl>
                                        <p:attrNameLst>
                                          <p:attrName>style.visibility</p:attrName>
                                        </p:attrNameLst>
                                      </p:cBhvr>
                                      <p:to>
                                        <p:strVal val="visible"/>
                                      </p:to>
                                    </p:set>
                                    <p:animEffect transition="in" filter="fade">
                                      <p:cBhvr>
                                        <p:cTn id="21" dur="1000"/>
                                        <p:tgtEl>
                                          <p:spTgt spid="37">
                                            <p:txEl>
                                              <p:pRg st="4" end="4"/>
                                            </p:txEl>
                                          </p:spTgt>
                                        </p:tgtEl>
                                      </p:cBhvr>
                                    </p:animEffect>
                                    <p:anim calcmode="lin" valueType="num">
                                      <p:cBhvr>
                                        <p:cTn id="22"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7">
                                            <p:txEl>
                                              <p:pRg st="5" end="5"/>
                                            </p:txEl>
                                          </p:spTgt>
                                        </p:tgtEl>
                                        <p:attrNameLst>
                                          <p:attrName>style.visibility</p:attrName>
                                        </p:attrNameLst>
                                      </p:cBhvr>
                                      <p:to>
                                        <p:strVal val="visible"/>
                                      </p:to>
                                    </p:set>
                                    <p:animEffect transition="in" filter="fade">
                                      <p:cBhvr>
                                        <p:cTn id="28" dur="1000"/>
                                        <p:tgtEl>
                                          <p:spTgt spid="37">
                                            <p:txEl>
                                              <p:pRg st="5" end="5"/>
                                            </p:txEl>
                                          </p:spTgt>
                                        </p:tgtEl>
                                      </p:cBhvr>
                                    </p:animEffect>
                                    <p:anim calcmode="lin" valueType="num">
                                      <p:cBhvr>
                                        <p:cTn id="29"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7">
                                            <p:txEl>
                                              <p:pRg st="7" end="7"/>
                                            </p:txEl>
                                          </p:spTgt>
                                        </p:tgtEl>
                                        <p:attrNameLst>
                                          <p:attrName>style.visibility</p:attrName>
                                        </p:attrNameLst>
                                      </p:cBhvr>
                                      <p:to>
                                        <p:strVal val="visible"/>
                                      </p:to>
                                    </p:set>
                                    <p:animEffect transition="in" filter="fade">
                                      <p:cBhvr>
                                        <p:cTn id="35" dur="1000"/>
                                        <p:tgtEl>
                                          <p:spTgt spid="37">
                                            <p:txEl>
                                              <p:pRg st="7" end="7"/>
                                            </p:txEl>
                                          </p:spTgt>
                                        </p:tgtEl>
                                      </p:cBhvr>
                                    </p:animEffect>
                                    <p:anim calcmode="lin" valueType="num">
                                      <p:cBhvr>
                                        <p:cTn id="36" dur="1000" fill="hold"/>
                                        <p:tgtEl>
                                          <p:spTgt spid="37">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ectangle 205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Rectangle 2058">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1" name="Rectangle 2060">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3" name="Freeform: Shape 206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65" name="Rectangle 2064">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9182C6CC-A0C5-7C0C-61A8-892E7DEF737B}"/>
              </a:ext>
            </a:extLst>
          </p:cNvPr>
          <p:cNvSpPr>
            <a:spLocks noGrp="1"/>
          </p:cNvSpPr>
          <p:nvPr>
            <p:ph type="title"/>
          </p:nvPr>
        </p:nvSpPr>
        <p:spPr>
          <a:xfrm>
            <a:off x="418225" y="3092042"/>
            <a:ext cx="3201366" cy="653636"/>
          </a:xfrm>
        </p:spPr>
        <p:txBody>
          <a:bodyPr vert="horz" lIns="91440" tIns="45720" rIns="91440" bIns="45720" rtlCol="0" anchor="b">
            <a:normAutofit fontScale="90000"/>
          </a:bodyPr>
          <a:lstStyle/>
          <a:p>
            <a:pPr algn="r"/>
            <a:br>
              <a:rPr lang="en-US" sz="4000" b="1" i="1" kern="1200" dirty="0">
                <a:solidFill>
                  <a:srgbClr val="FFFFFF"/>
                </a:solidFill>
                <a:latin typeface="+mj-lt"/>
                <a:ea typeface="+mj-ea"/>
                <a:cs typeface="+mj-cs"/>
              </a:rPr>
            </a:br>
            <a:r>
              <a:rPr lang="en-US" sz="4000" b="1" i="1" kern="1200" dirty="0">
                <a:solidFill>
                  <a:srgbClr val="FFFFFF"/>
                </a:solidFill>
              </a:rPr>
              <a:t>How its</a:t>
            </a:r>
            <a:r>
              <a:rPr lang="en-US" sz="4000" b="1" i="1" dirty="0">
                <a:solidFill>
                  <a:srgbClr val="FFFFFF"/>
                </a:solidFill>
              </a:rPr>
              <a:t> used</a:t>
            </a:r>
            <a:r>
              <a:rPr lang="en-US" sz="4000" b="1" i="1" kern="1200" dirty="0">
                <a:solidFill>
                  <a:srgbClr val="FFFFFF"/>
                </a:solidFill>
              </a:rPr>
              <a:t>?</a:t>
            </a:r>
            <a:r>
              <a:rPr lang="en-US" sz="4000" i="1" kern="1200" dirty="0">
                <a:solidFill>
                  <a:srgbClr val="FFFFFF"/>
                </a:solidFill>
              </a:rPr>
              <a:t>  </a:t>
            </a:r>
          </a:p>
        </p:txBody>
      </p:sp>
      <p:sp>
        <p:nvSpPr>
          <p:cNvPr id="37" name="Content Placeholder 5">
            <a:extLst>
              <a:ext uri="{FF2B5EF4-FFF2-40B4-BE49-F238E27FC236}">
                <a16:creationId xmlns:a16="http://schemas.microsoft.com/office/drawing/2014/main" id="{C24FCCB1-8148-A9A1-D489-8C85B175249D}"/>
              </a:ext>
            </a:extLst>
          </p:cNvPr>
          <p:cNvSpPr>
            <a:spLocks noGrp="1"/>
          </p:cNvSpPr>
          <p:nvPr>
            <p:ph idx="4294967295"/>
          </p:nvPr>
        </p:nvSpPr>
        <p:spPr>
          <a:xfrm>
            <a:off x="4581727" y="649480"/>
            <a:ext cx="7019723" cy="5546047"/>
          </a:xfrm>
        </p:spPr>
        <p:txBody>
          <a:bodyPr vert="horz" lIns="91440" tIns="45720" rIns="91440" bIns="45720" rtlCol="0" anchor="ctr">
            <a:normAutofit/>
          </a:bodyPr>
          <a:lstStyle/>
          <a:p>
            <a:r>
              <a:rPr lang="en-GB" sz="2000" b="1" dirty="0">
                <a:solidFill>
                  <a:srgbClr val="0070C0"/>
                </a:solidFill>
                <a:latin typeface="Century Gothic" panose="020B0502020202020204" pitchFamily="34" charset="0"/>
              </a:rPr>
              <a:t>By snorting it as a powder</a:t>
            </a:r>
          </a:p>
          <a:p>
            <a:endParaRPr lang="en-GB" sz="2000" b="1" dirty="0">
              <a:solidFill>
                <a:srgbClr val="0070C0"/>
              </a:solidFill>
              <a:latin typeface="Century Gothic" panose="020B0502020202020204" pitchFamily="34" charset="0"/>
            </a:endParaRPr>
          </a:p>
          <a:p>
            <a:r>
              <a:rPr lang="en-GB" sz="2000" b="1" dirty="0">
                <a:solidFill>
                  <a:srgbClr val="0070C0"/>
                </a:solidFill>
                <a:latin typeface="Century Gothic" panose="020B0502020202020204" pitchFamily="34" charset="0"/>
              </a:rPr>
              <a:t>By injecting it</a:t>
            </a:r>
          </a:p>
          <a:p>
            <a:endParaRPr lang="en-GB" sz="2000" b="1" dirty="0">
              <a:solidFill>
                <a:srgbClr val="0070C0"/>
              </a:solidFill>
              <a:latin typeface="Century Gothic" panose="020B0502020202020204" pitchFamily="34" charset="0"/>
            </a:endParaRPr>
          </a:p>
          <a:p>
            <a:r>
              <a:rPr lang="en-GB" sz="2000" b="1" dirty="0">
                <a:solidFill>
                  <a:srgbClr val="0070C0"/>
                </a:solidFill>
                <a:latin typeface="Century Gothic" panose="020B0502020202020204" pitchFamily="34" charset="0"/>
              </a:rPr>
              <a:t>By swallowing it as a tablet</a:t>
            </a:r>
          </a:p>
          <a:p>
            <a:endParaRPr lang="en-GB" sz="2000" b="1" dirty="0">
              <a:solidFill>
                <a:srgbClr val="0070C0"/>
              </a:solidFill>
              <a:latin typeface="Century Gothic" panose="020B0502020202020204" pitchFamily="34" charset="0"/>
            </a:endParaRPr>
          </a:p>
          <a:p>
            <a:r>
              <a:rPr lang="en-GB" sz="2000" b="1" dirty="0">
                <a:solidFill>
                  <a:srgbClr val="0070C0"/>
                </a:solidFill>
                <a:latin typeface="Century Gothic" panose="020B0502020202020204" pitchFamily="34" charset="0"/>
              </a:rPr>
              <a:t>By bombing</a:t>
            </a:r>
          </a:p>
          <a:p>
            <a:endParaRPr lang="en-US" sz="1400" dirty="0"/>
          </a:p>
        </p:txBody>
      </p:sp>
    </p:spTree>
    <p:extLst>
      <p:ext uri="{BB962C8B-B14F-4D97-AF65-F5344CB8AC3E}">
        <p14:creationId xmlns:p14="http://schemas.microsoft.com/office/powerpoint/2010/main" val="820537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7">
                                            <p:txEl>
                                              <p:pRg st="0" end="0"/>
                                            </p:txEl>
                                          </p:spTgt>
                                        </p:tgtEl>
                                        <p:attrNameLst>
                                          <p:attrName>style.visibility</p:attrName>
                                        </p:attrNameLst>
                                      </p:cBhvr>
                                      <p:to>
                                        <p:strVal val="visible"/>
                                      </p:to>
                                    </p:set>
                                    <p:animEffect transition="in" filter="fade">
                                      <p:cBhvr>
                                        <p:cTn id="7" dur="1000"/>
                                        <p:tgtEl>
                                          <p:spTgt spid="37">
                                            <p:txEl>
                                              <p:pRg st="0" end="0"/>
                                            </p:txEl>
                                          </p:spTgt>
                                        </p:tgtEl>
                                      </p:cBhvr>
                                    </p:animEffect>
                                    <p:anim calcmode="lin" valueType="num">
                                      <p:cBhvr>
                                        <p:cTn id="8"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7">
                                            <p:txEl>
                                              <p:pRg st="2" end="2"/>
                                            </p:txEl>
                                          </p:spTgt>
                                        </p:tgtEl>
                                        <p:attrNameLst>
                                          <p:attrName>style.visibility</p:attrName>
                                        </p:attrNameLst>
                                      </p:cBhvr>
                                      <p:to>
                                        <p:strVal val="visible"/>
                                      </p:to>
                                    </p:set>
                                    <p:animEffect transition="in" filter="fade">
                                      <p:cBhvr>
                                        <p:cTn id="14" dur="1000"/>
                                        <p:tgtEl>
                                          <p:spTgt spid="37">
                                            <p:txEl>
                                              <p:pRg st="2" end="2"/>
                                            </p:txEl>
                                          </p:spTgt>
                                        </p:tgtEl>
                                      </p:cBhvr>
                                    </p:animEffect>
                                    <p:anim calcmode="lin" valueType="num">
                                      <p:cBhvr>
                                        <p:cTn id="15"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7">
                                            <p:txEl>
                                              <p:pRg st="4" end="4"/>
                                            </p:txEl>
                                          </p:spTgt>
                                        </p:tgtEl>
                                        <p:attrNameLst>
                                          <p:attrName>style.visibility</p:attrName>
                                        </p:attrNameLst>
                                      </p:cBhvr>
                                      <p:to>
                                        <p:strVal val="visible"/>
                                      </p:to>
                                    </p:set>
                                    <p:animEffect transition="in" filter="fade">
                                      <p:cBhvr>
                                        <p:cTn id="21" dur="1000"/>
                                        <p:tgtEl>
                                          <p:spTgt spid="37">
                                            <p:txEl>
                                              <p:pRg st="4" end="4"/>
                                            </p:txEl>
                                          </p:spTgt>
                                        </p:tgtEl>
                                      </p:cBhvr>
                                    </p:animEffect>
                                    <p:anim calcmode="lin" valueType="num">
                                      <p:cBhvr>
                                        <p:cTn id="22"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7">
                                            <p:txEl>
                                              <p:pRg st="6" end="6"/>
                                            </p:txEl>
                                          </p:spTgt>
                                        </p:tgtEl>
                                        <p:attrNameLst>
                                          <p:attrName>style.visibility</p:attrName>
                                        </p:attrNameLst>
                                      </p:cBhvr>
                                      <p:to>
                                        <p:strVal val="visible"/>
                                      </p:to>
                                    </p:set>
                                    <p:animEffect transition="in" filter="fade">
                                      <p:cBhvr>
                                        <p:cTn id="28" dur="1000"/>
                                        <p:tgtEl>
                                          <p:spTgt spid="37">
                                            <p:txEl>
                                              <p:pRg st="6" end="6"/>
                                            </p:txEl>
                                          </p:spTgt>
                                        </p:tgtEl>
                                      </p:cBhvr>
                                    </p:animEffect>
                                    <p:anim calcmode="lin" valueType="num">
                                      <p:cBhvr>
                                        <p:cTn id="29" dur="1000" fill="hold"/>
                                        <p:tgtEl>
                                          <p:spTgt spid="37">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useBgFill="1">
        <p:nvSpPr>
          <p:cNvPr id="60" name="Rectangle 4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2" name="Rectangle 5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5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5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5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Rectangle 6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9182C6CC-A0C5-7C0C-61A8-892E7DEF737B}"/>
              </a:ext>
            </a:extLst>
          </p:cNvPr>
          <p:cNvSpPr>
            <a:spLocks noGrp="1"/>
          </p:cNvSpPr>
          <p:nvPr>
            <p:ph type="title"/>
          </p:nvPr>
        </p:nvSpPr>
        <p:spPr>
          <a:xfrm>
            <a:off x="550572" y="2819311"/>
            <a:ext cx="3201366" cy="1888958"/>
          </a:xfrm>
        </p:spPr>
        <p:txBody>
          <a:bodyPr vert="horz" lIns="91440" tIns="45720" rIns="91440" bIns="45720" rtlCol="0" anchor="b">
            <a:normAutofit fontScale="90000"/>
          </a:bodyPr>
          <a:lstStyle/>
          <a:p>
            <a:pPr algn="r"/>
            <a:r>
              <a:rPr lang="en-US" sz="4000" i="1" kern="1200" dirty="0">
                <a:solidFill>
                  <a:srgbClr val="FFFFFF"/>
                </a:solidFill>
                <a:latin typeface="+mj-lt"/>
                <a:ea typeface="+mj-ea"/>
                <a:cs typeface="+mj-cs"/>
              </a:rPr>
              <a:t> </a:t>
            </a:r>
            <a:br>
              <a:rPr lang="en-US" sz="4000" i="1" kern="1200" dirty="0">
                <a:solidFill>
                  <a:srgbClr val="FFFFFF"/>
                </a:solidFill>
                <a:latin typeface="+mj-lt"/>
                <a:ea typeface="+mj-ea"/>
                <a:cs typeface="+mj-cs"/>
              </a:rPr>
            </a:br>
            <a:br>
              <a:rPr lang="en-US" sz="4000" i="1" kern="1200" dirty="0">
                <a:solidFill>
                  <a:srgbClr val="FFFFFF"/>
                </a:solidFill>
                <a:latin typeface="+mj-lt"/>
                <a:ea typeface="+mj-ea"/>
                <a:cs typeface="+mj-cs"/>
              </a:rPr>
            </a:br>
            <a:r>
              <a:rPr lang="en-GB" sz="4000" b="1" i="1" dirty="0">
                <a:solidFill>
                  <a:schemeClr val="bg1"/>
                </a:solidFill>
              </a:rPr>
              <a:t>Physical effects</a:t>
            </a:r>
            <a:br>
              <a:rPr lang="en-GB" sz="4000" b="1" dirty="0">
                <a:solidFill>
                  <a:schemeClr val="bg1"/>
                </a:solidFill>
              </a:rPr>
            </a:br>
            <a:br>
              <a:rPr lang="en-GB" sz="4000" b="1" u="sng" dirty="0"/>
            </a:br>
            <a:r>
              <a:rPr lang="en-US" sz="4000" i="1" kern="1200" dirty="0">
                <a:solidFill>
                  <a:srgbClr val="FFFFFF"/>
                </a:solidFill>
                <a:latin typeface="+mj-lt"/>
                <a:ea typeface="+mj-ea"/>
                <a:cs typeface="+mj-cs"/>
              </a:rPr>
              <a:t>   </a:t>
            </a:r>
          </a:p>
        </p:txBody>
      </p:sp>
      <p:sp>
        <p:nvSpPr>
          <p:cNvPr id="37" name="Content Placeholder 5">
            <a:extLst>
              <a:ext uri="{FF2B5EF4-FFF2-40B4-BE49-F238E27FC236}">
                <a16:creationId xmlns:a16="http://schemas.microsoft.com/office/drawing/2014/main" id="{C24FCCB1-8148-A9A1-D489-8C85B175249D}"/>
              </a:ext>
            </a:extLst>
          </p:cNvPr>
          <p:cNvSpPr>
            <a:spLocks noGrp="1"/>
          </p:cNvSpPr>
          <p:nvPr>
            <p:ph idx="4294967295"/>
          </p:nvPr>
        </p:nvSpPr>
        <p:spPr>
          <a:xfrm>
            <a:off x="4810259" y="649480"/>
            <a:ext cx="6555347" cy="5546047"/>
          </a:xfrm>
        </p:spPr>
        <p:txBody>
          <a:bodyPr vert="horz" lIns="91440" tIns="45720" rIns="91440" bIns="45720" rtlCol="0" anchor="ctr">
            <a:normAutofit/>
          </a:bodyPr>
          <a:lstStyle/>
          <a:p>
            <a:pPr marL="0" indent="0">
              <a:buNone/>
            </a:pPr>
            <a:endParaRPr lang="en-GB" sz="3600" b="1" dirty="0"/>
          </a:p>
          <a:p>
            <a:r>
              <a:rPr lang="en-GB" dirty="0">
                <a:solidFill>
                  <a:schemeClr val="accent1"/>
                </a:solidFill>
              </a:rPr>
              <a:t>Sinus infections and nasal problems</a:t>
            </a:r>
            <a:endParaRPr lang="en-GB" dirty="0">
              <a:solidFill>
                <a:schemeClr val="accent1"/>
              </a:solidFill>
              <a:ea typeface="+mn-lt"/>
              <a:cs typeface="+mn-lt"/>
            </a:endParaRPr>
          </a:p>
          <a:p>
            <a:r>
              <a:rPr lang="en-GB" dirty="0">
                <a:solidFill>
                  <a:schemeClr val="accent1"/>
                </a:solidFill>
                <a:ea typeface="+mn-lt"/>
                <a:cs typeface="+mn-lt"/>
              </a:rPr>
              <a:t>Kidney and/or bladder damage</a:t>
            </a:r>
          </a:p>
          <a:p>
            <a:r>
              <a:rPr lang="en-GB" dirty="0">
                <a:solidFill>
                  <a:schemeClr val="accent1"/>
                </a:solidFill>
                <a:ea typeface="+mn-lt"/>
                <a:cs typeface="+mn-lt"/>
              </a:rPr>
              <a:t>Ketamine cystitis</a:t>
            </a:r>
          </a:p>
          <a:p>
            <a:r>
              <a:rPr lang="en-GB" dirty="0">
                <a:solidFill>
                  <a:schemeClr val="accent1"/>
                </a:solidFill>
                <a:ea typeface="+mn-lt"/>
                <a:cs typeface="+mn-lt"/>
              </a:rPr>
              <a:t>Urinary tract damage</a:t>
            </a:r>
            <a:br>
              <a:rPr lang="en-GB" dirty="0">
                <a:solidFill>
                  <a:schemeClr val="accent1"/>
                </a:solidFill>
                <a:ea typeface="+mn-lt"/>
                <a:cs typeface="+mn-lt"/>
              </a:rPr>
            </a:br>
            <a:r>
              <a:rPr lang="en-GB" dirty="0">
                <a:solidFill>
                  <a:schemeClr val="accent1"/>
                </a:solidFill>
                <a:ea typeface="+mn-lt"/>
                <a:cs typeface="+mn-lt"/>
              </a:rPr>
              <a:t>(trouble urinating, bleeding, needing to urinate excessively) </a:t>
            </a:r>
            <a:endParaRPr lang="en-GB" dirty="0">
              <a:solidFill>
                <a:schemeClr val="accent1"/>
              </a:solidFill>
            </a:endParaRPr>
          </a:p>
          <a:p>
            <a:r>
              <a:rPr lang="en-GB" dirty="0">
                <a:solidFill>
                  <a:schemeClr val="accent1"/>
                </a:solidFill>
                <a:ea typeface="+mn-lt"/>
                <a:cs typeface="+mn-lt"/>
              </a:rPr>
              <a:t>Abdominal &amp; back pain</a:t>
            </a:r>
          </a:p>
          <a:p>
            <a:r>
              <a:rPr lang="en-GB" dirty="0">
                <a:solidFill>
                  <a:schemeClr val="accent1"/>
                </a:solidFill>
                <a:ea typeface="+mn-lt"/>
                <a:cs typeface="+mn-lt"/>
              </a:rPr>
              <a:t>Combining ketamine with alcohol or other depressant drugs is extremely dangerous</a:t>
            </a:r>
            <a:endParaRPr lang="en-US" sz="1900" b="0" i="0" dirty="0">
              <a:effectLst/>
            </a:endParaRPr>
          </a:p>
          <a:p>
            <a:endParaRPr lang="en-US" sz="1900" dirty="0"/>
          </a:p>
        </p:txBody>
      </p:sp>
      <p:pic>
        <p:nvPicPr>
          <p:cNvPr id="23" name="Picture 22">
            <a:extLst>
              <a:ext uri="{FF2B5EF4-FFF2-40B4-BE49-F238E27FC236}">
                <a16:creationId xmlns:a16="http://schemas.microsoft.com/office/drawing/2014/main" id="{1E229BBC-F29F-3682-B096-85B5EB1D92BB}"/>
              </a:ext>
            </a:extLst>
          </p:cNvPr>
          <p:cNvPicPr>
            <a:picLocks noChangeAspect="1"/>
          </p:cNvPicPr>
          <p:nvPr/>
        </p:nvPicPr>
        <p:blipFill>
          <a:blip r:embed="rId3"/>
          <a:stretch>
            <a:fillRect/>
          </a:stretch>
        </p:blipFill>
        <p:spPr>
          <a:xfrm>
            <a:off x="390317" y="244398"/>
            <a:ext cx="11408317" cy="6389480"/>
          </a:xfrm>
          <a:prstGeom prst="rect">
            <a:avLst/>
          </a:prstGeom>
        </p:spPr>
      </p:pic>
    </p:spTree>
    <p:extLst>
      <p:ext uri="{BB962C8B-B14F-4D97-AF65-F5344CB8AC3E}">
        <p14:creationId xmlns:p14="http://schemas.microsoft.com/office/powerpoint/2010/main" val="46919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7">
                                            <p:txEl>
                                              <p:pRg st="1" end="1"/>
                                            </p:txEl>
                                          </p:spTgt>
                                        </p:tgtEl>
                                        <p:attrNameLst>
                                          <p:attrName>style.visibility</p:attrName>
                                        </p:attrNameLst>
                                      </p:cBhvr>
                                      <p:to>
                                        <p:strVal val="visible"/>
                                      </p:to>
                                    </p:set>
                                    <p:animEffect transition="in" filter="fade">
                                      <p:cBhvr>
                                        <p:cTn id="7" dur="1000"/>
                                        <p:tgtEl>
                                          <p:spTgt spid="37">
                                            <p:txEl>
                                              <p:pRg st="1" end="1"/>
                                            </p:txEl>
                                          </p:spTgt>
                                        </p:tgtEl>
                                      </p:cBhvr>
                                    </p:animEffect>
                                    <p:anim calcmode="lin" valueType="num">
                                      <p:cBhvr>
                                        <p:cTn id="8" dur="1000" fill="hold"/>
                                        <p:tgtEl>
                                          <p:spTgt spid="3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7">
                                            <p:txEl>
                                              <p:pRg st="2" end="2"/>
                                            </p:txEl>
                                          </p:spTgt>
                                        </p:tgtEl>
                                        <p:attrNameLst>
                                          <p:attrName>style.visibility</p:attrName>
                                        </p:attrNameLst>
                                      </p:cBhvr>
                                      <p:to>
                                        <p:strVal val="visible"/>
                                      </p:to>
                                    </p:set>
                                    <p:animEffect transition="in" filter="fade">
                                      <p:cBhvr>
                                        <p:cTn id="14" dur="1000"/>
                                        <p:tgtEl>
                                          <p:spTgt spid="37">
                                            <p:txEl>
                                              <p:pRg st="2" end="2"/>
                                            </p:txEl>
                                          </p:spTgt>
                                        </p:tgtEl>
                                      </p:cBhvr>
                                    </p:animEffect>
                                    <p:anim calcmode="lin" valueType="num">
                                      <p:cBhvr>
                                        <p:cTn id="15"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7">
                                            <p:txEl>
                                              <p:pRg st="3" end="3"/>
                                            </p:txEl>
                                          </p:spTgt>
                                        </p:tgtEl>
                                        <p:attrNameLst>
                                          <p:attrName>style.visibility</p:attrName>
                                        </p:attrNameLst>
                                      </p:cBhvr>
                                      <p:to>
                                        <p:strVal val="visible"/>
                                      </p:to>
                                    </p:set>
                                    <p:animEffect transition="in" filter="fade">
                                      <p:cBhvr>
                                        <p:cTn id="21" dur="1000"/>
                                        <p:tgtEl>
                                          <p:spTgt spid="37">
                                            <p:txEl>
                                              <p:pRg st="3" end="3"/>
                                            </p:txEl>
                                          </p:spTgt>
                                        </p:tgtEl>
                                      </p:cBhvr>
                                    </p:animEffect>
                                    <p:anim calcmode="lin" valueType="num">
                                      <p:cBhvr>
                                        <p:cTn id="2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7">
                                            <p:txEl>
                                              <p:pRg st="4" end="4"/>
                                            </p:txEl>
                                          </p:spTgt>
                                        </p:tgtEl>
                                        <p:attrNameLst>
                                          <p:attrName>style.visibility</p:attrName>
                                        </p:attrNameLst>
                                      </p:cBhvr>
                                      <p:to>
                                        <p:strVal val="visible"/>
                                      </p:to>
                                    </p:set>
                                    <p:animEffect transition="in" filter="fade">
                                      <p:cBhvr>
                                        <p:cTn id="28" dur="1000"/>
                                        <p:tgtEl>
                                          <p:spTgt spid="37">
                                            <p:txEl>
                                              <p:pRg st="4" end="4"/>
                                            </p:txEl>
                                          </p:spTgt>
                                        </p:tgtEl>
                                      </p:cBhvr>
                                    </p:animEffect>
                                    <p:anim calcmode="lin" valueType="num">
                                      <p:cBhvr>
                                        <p:cTn id="29"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7">
                                            <p:txEl>
                                              <p:pRg st="5" end="5"/>
                                            </p:txEl>
                                          </p:spTgt>
                                        </p:tgtEl>
                                        <p:attrNameLst>
                                          <p:attrName>style.visibility</p:attrName>
                                        </p:attrNameLst>
                                      </p:cBhvr>
                                      <p:to>
                                        <p:strVal val="visible"/>
                                      </p:to>
                                    </p:set>
                                    <p:animEffect transition="in" filter="fade">
                                      <p:cBhvr>
                                        <p:cTn id="35" dur="1000"/>
                                        <p:tgtEl>
                                          <p:spTgt spid="37">
                                            <p:txEl>
                                              <p:pRg st="5" end="5"/>
                                            </p:txEl>
                                          </p:spTgt>
                                        </p:tgtEl>
                                      </p:cBhvr>
                                    </p:animEffect>
                                    <p:anim calcmode="lin" valueType="num">
                                      <p:cBhvr>
                                        <p:cTn id="36"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7">
                                            <p:txEl>
                                              <p:pRg st="6" end="6"/>
                                            </p:txEl>
                                          </p:spTgt>
                                        </p:tgtEl>
                                        <p:attrNameLst>
                                          <p:attrName>style.visibility</p:attrName>
                                        </p:attrNameLst>
                                      </p:cBhvr>
                                      <p:to>
                                        <p:strVal val="visible"/>
                                      </p:to>
                                    </p:set>
                                    <p:animEffect transition="in" filter="fade">
                                      <p:cBhvr>
                                        <p:cTn id="42" dur="1000"/>
                                        <p:tgtEl>
                                          <p:spTgt spid="37">
                                            <p:txEl>
                                              <p:pRg st="6" end="6"/>
                                            </p:txEl>
                                          </p:spTgt>
                                        </p:tgtEl>
                                      </p:cBhvr>
                                    </p:animEffect>
                                    <p:anim calcmode="lin" valueType="num">
                                      <p:cBhvr>
                                        <p:cTn id="43" dur="1000" fill="hold"/>
                                        <p:tgtEl>
                                          <p:spTgt spid="37">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useBgFill="1">
        <p:nvSpPr>
          <p:cNvPr id="60" name="Rectangle 4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2" name="Rectangle 5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5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5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5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Rectangle 6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9182C6CC-A0C5-7C0C-61A8-892E7DEF737B}"/>
              </a:ext>
            </a:extLst>
          </p:cNvPr>
          <p:cNvSpPr>
            <a:spLocks noGrp="1"/>
          </p:cNvSpPr>
          <p:nvPr>
            <p:ph type="title"/>
          </p:nvPr>
        </p:nvSpPr>
        <p:spPr>
          <a:xfrm>
            <a:off x="810401" y="3418860"/>
            <a:ext cx="3090572" cy="2033337"/>
          </a:xfrm>
        </p:spPr>
        <p:txBody>
          <a:bodyPr vert="horz" lIns="91440" tIns="45720" rIns="91440" bIns="45720" rtlCol="0" anchor="b">
            <a:normAutofit fontScale="90000"/>
          </a:bodyPr>
          <a:lstStyle/>
          <a:p>
            <a:pPr algn="r"/>
            <a:r>
              <a:rPr lang="en-GB" sz="4000" b="1" i="1" dirty="0">
                <a:solidFill>
                  <a:schemeClr val="bg1"/>
                </a:solidFill>
              </a:rPr>
              <a:t>Psychological effects</a:t>
            </a:r>
            <a:br>
              <a:rPr lang="en-GB" sz="4000" b="1" dirty="0">
                <a:solidFill>
                  <a:schemeClr val="bg1"/>
                </a:solidFill>
              </a:rPr>
            </a:br>
            <a:br>
              <a:rPr lang="en-GB" sz="4000" b="1" u="sng" dirty="0"/>
            </a:br>
            <a:br>
              <a:rPr lang="en-US" sz="4000" b="1" kern="1200" dirty="0">
                <a:solidFill>
                  <a:srgbClr val="FFFFFF"/>
                </a:solidFill>
                <a:latin typeface="+mj-lt"/>
                <a:ea typeface="+mj-ea"/>
                <a:cs typeface="+mj-cs"/>
              </a:rPr>
            </a:br>
            <a:r>
              <a:rPr lang="en-US" sz="4000" b="1" kern="1200" dirty="0">
                <a:solidFill>
                  <a:srgbClr val="FFFFFF"/>
                </a:solidFill>
                <a:latin typeface="+mj-lt"/>
                <a:ea typeface="+mj-ea"/>
                <a:cs typeface="+mj-cs"/>
              </a:rPr>
              <a:t>   </a:t>
            </a:r>
          </a:p>
        </p:txBody>
      </p:sp>
      <p:sp>
        <p:nvSpPr>
          <p:cNvPr id="37" name="Content Placeholder 5">
            <a:extLst>
              <a:ext uri="{FF2B5EF4-FFF2-40B4-BE49-F238E27FC236}">
                <a16:creationId xmlns:a16="http://schemas.microsoft.com/office/drawing/2014/main" id="{C24FCCB1-8148-A9A1-D489-8C85B175249D}"/>
              </a:ext>
            </a:extLst>
          </p:cNvPr>
          <p:cNvSpPr>
            <a:spLocks noGrp="1"/>
          </p:cNvSpPr>
          <p:nvPr>
            <p:ph idx="4294967295"/>
          </p:nvPr>
        </p:nvSpPr>
        <p:spPr>
          <a:xfrm>
            <a:off x="4826252" y="1039835"/>
            <a:ext cx="6555347" cy="4632383"/>
          </a:xfrm>
        </p:spPr>
        <p:txBody>
          <a:bodyPr vert="horz" lIns="91440" tIns="45720" rIns="91440" bIns="45720" rtlCol="0" anchor="ctr">
            <a:normAutofit/>
          </a:bodyPr>
          <a:lstStyle/>
          <a:p>
            <a:pPr>
              <a:buChar char="•"/>
            </a:pPr>
            <a:r>
              <a:rPr lang="en-GB" dirty="0">
                <a:solidFill>
                  <a:schemeClr val="accent1"/>
                </a:solidFill>
                <a:ea typeface="+mn-lt"/>
                <a:cs typeface="+mn-lt"/>
              </a:rPr>
              <a:t>Lack of cognitive ability</a:t>
            </a:r>
          </a:p>
          <a:p>
            <a:pPr>
              <a:buChar char="•"/>
            </a:pPr>
            <a:r>
              <a:rPr lang="en-GB" dirty="0">
                <a:solidFill>
                  <a:schemeClr val="accent1"/>
                </a:solidFill>
                <a:ea typeface="+mn-lt"/>
                <a:cs typeface="+mn-lt"/>
              </a:rPr>
              <a:t>Change in memory </a:t>
            </a:r>
            <a:endParaRPr lang="en-GB" b="1" dirty="0">
              <a:solidFill>
                <a:schemeClr val="accent1"/>
              </a:solidFill>
              <a:ea typeface="+mn-lt"/>
              <a:cs typeface="+mn-lt"/>
            </a:endParaRPr>
          </a:p>
          <a:p>
            <a:pPr>
              <a:buChar char="•"/>
            </a:pPr>
            <a:r>
              <a:rPr lang="en-GB" dirty="0">
                <a:solidFill>
                  <a:schemeClr val="accent1"/>
                </a:solidFill>
                <a:ea typeface="+mn-lt"/>
                <a:cs typeface="+mn-lt"/>
              </a:rPr>
              <a:t>Delusional thoughts</a:t>
            </a:r>
            <a:endParaRPr lang="en-GB" dirty="0">
              <a:solidFill>
                <a:schemeClr val="accent1"/>
              </a:solidFill>
            </a:endParaRPr>
          </a:p>
          <a:p>
            <a:pPr>
              <a:buChar char="•"/>
            </a:pPr>
            <a:r>
              <a:rPr lang="en-GB" dirty="0">
                <a:solidFill>
                  <a:schemeClr val="accent1"/>
                </a:solidFill>
                <a:ea typeface="+mn-lt"/>
                <a:cs typeface="+mn-lt"/>
              </a:rPr>
              <a:t>Depression</a:t>
            </a:r>
          </a:p>
          <a:p>
            <a:pPr>
              <a:buChar char="•"/>
            </a:pPr>
            <a:r>
              <a:rPr lang="en-GB" dirty="0">
                <a:solidFill>
                  <a:schemeClr val="accent1"/>
                </a:solidFill>
                <a:ea typeface="+mn-lt"/>
                <a:cs typeface="+mn-lt"/>
              </a:rPr>
              <a:t>Anxiety </a:t>
            </a:r>
          </a:p>
          <a:p>
            <a:pPr>
              <a:buChar char="•"/>
            </a:pPr>
            <a:r>
              <a:rPr lang="en-GB" dirty="0">
                <a:solidFill>
                  <a:schemeClr val="accent1"/>
                </a:solidFill>
                <a:ea typeface="+mn-lt"/>
                <a:cs typeface="+mn-lt"/>
              </a:rPr>
              <a:t>Panic attacks </a:t>
            </a:r>
            <a:endParaRPr lang="en-GB" dirty="0">
              <a:solidFill>
                <a:schemeClr val="accent1"/>
              </a:solidFill>
            </a:endParaRPr>
          </a:p>
          <a:p>
            <a:pPr>
              <a:buChar char="•"/>
            </a:pPr>
            <a:r>
              <a:rPr lang="en-GB" dirty="0">
                <a:solidFill>
                  <a:schemeClr val="accent1"/>
                </a:solidFill>
                <a:ea typeface="+mn-lt"/>
                <a:cs typeface="+mn-lt"/>
              </a:rPr>
              <a:t>Psychosis</a:t>
            </a:r>
          </a:p>
          <a:p>
            <a:pPr>
              <a:buChar char="•"/>
            </a:pPr>
            <a:endParaRPr lang="en-GB" dirty="0">
              <a:solidFill>
                <a:schemeClr val="accent1"/>
              </a:solidFill>
              <a:ea typeface="+mn-lt"/>
              <a:cs typeface="+mn-lt"/>
            </a:endParaRPr>
          </a:p>
          <a:p>
            <a:pPr marL="0" indent="0">
              <a:buNone/>
            </a:pPr>
            <a:endParaRPr lang="en-US" sz="1900" b="0" i="0" dirty="0">
              <a:effectLst/>
            </a:endParaRPr>
          </a:p>
          <a:p>
            <a:endParaRPr lang="en-US" sz="1900" dirty="0"/>
          </a:p>
        </p:txBody>
      </p:sp>
      <p:sp>
        <p:nvSpPr>
          <p:cNvPr id="2" name="TextBox 1">
            <a:extLst>
              <a:ext uri="{FF2B5EF4-FFF2-40B4-BE49-F238E27FC236}">
                <a16:creationId xmlns:a16="http://schemas.microsoft.com/office/drawing/2014/main" id="{56BD0133-9C3D-638C-133E-820CE1C27FF2}"/>
              </a:ext>
            </a:extLst>
          </p:cNvPr>
          <p:cNvSpPr txBox="1"/>
          <p:nvPr/>
        </p:nvSpPr>
        <p:spPr>
          <a:xfrm>
            <a:off x="4905054" y="4652898"/>
            <a:ext cx="6555347" cy="954107"/>
          </a:xfrm>
          <a:prstGeom prst="rect">
            <a:avLst/>
          </a:prstGeom>
          <a:noFill/>
        </p:spPr>
        <p:txBody>
          <a:bodyPr wrap="square" rtlCol="0">
            <a:spAutoFit/>
          </a:bodyPr>
          <a:lstStyle/>
          <a:p>
            <a:pPr algn="ctr"/>
            <a:r>
              <a:rPr lang="en-US" sz="2800" dirty="0"/>
              <a:t>Recent Positive tests for Xylazine in Ketamine which causes open wounds</a:t>
            </a:r>
            <a:endParaRPr lang="en-GB" sz="2800" dirty="0"/>
          </a:p>
        </p:txBody>
      </p:sp>
      <p:pic>
        <p:nvPicPr>
          <p:cNvPr id="3" name="Picture 2">
            <a:extLst>
              <a:ext uri="{FF2B5EF4-FFF2-40B4-BE49-F238E27FC236}">
                <a16:creationId xmlns:a16="http://schemas.microsoft.com/office/drawing/2014/main" id="{08E78F47-A302-3841-F2BA-3BDF22B9E979}"/>
              </a:ext>
            </a:extLst>
          </p:cNvPr>
          <p:cNvPicPr>
            <a:picLocks noChangeAspect="1"/>
          </p:cNvPicPr>
          <p:nvPr/>
        </p:nvPicPr>
        <p:blipFill>
          <a:blip r:embed="rId3"/>
          <a:stretch>
            <a:fillRect/>
          </a:stretch>
        </p:blipFill>
        <p:spPr>
          <a:xfrm>
            <a:off x="356599" y="780710"/>
            <a:ext cx="4390851" cy="5150631"/>
          </a:xfrm>
          <a:prstGeom prst="rect">
            <a:avLst/>
          </a:prstGeom>
        </p:spPr>
      </p:pic>
    </p:spTree>
    <p:extLst>
      <p:ext uri="{BB962C8B-B14F-4D97-AF65-F5344CB8AC3E}">
        <p14:creationId xmlns:p14="http://schemas.microsoft.com/office/powerpoint/2010/main" val="2384130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7">
                                            <p:txEl>
                                              <p:pRg st="0" end="0"/>
                                            </p:txEl>
                                          </p:spTgt>
                                        </p:tgtEl>
                                        <p:attrNameLst>
                                          <p:attrName>style.visibility</p:attrName>
                                        </p:attrNameLst>
                                      </p:cBhvr>
                                      <p:to>
                                        <p:strVal val="visible"/>
                                      </p:to>
                                    </p:set>
                                    <p:animEffect transition="in" filter="fade">
                                      <p:cBhvr>
                                        <p:cTn id="7" dur="1000"/>
                                        <p:tgtEl>
                                          <p:spTgt spid="37">
                                            <p:txEl>
                                              <p:pRg st="0" end="0"/>
                                            </p:txEl>
                                          </p:spTgt>
                                        </p:tgtEl>
                                      </p:cBhvr>
                                    </p:animEffect>
                                    <p:anim calcmode="lin" valueType="num">
                                      <p:cBhvr>
                                        <p:cTn id="8"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7">
                                            <p:txEl>
                                              <p:pRg st="1" end="1"/>
                                            </p:txEl>
                                          </p:spTgt>
                                        </p:tgtEl>
                                        <p:attrNameLst>
                                          <p:attrName>style.visibility</p:attrName>
                                        </p:attrNameLst>
                                      </p:cBhvr>
                                      <p:to>
                                        <p:strVal val="visible"/>
                                      </p:to>
                                    </p:set>
                                    <p:animEffect transition="in" filter="fade">
                                      <p:cBhvr>
                                        <p:cTn id="14" dur="1000"/>
                                        <p:tgtEl>
                                          <p:spTgt spid="37">
                                            <p:txEl>
                                              <p:pRg st="1" end="1"/>
                                            </p:txEl>
                                          </p:spTgt>
                                        </p:tgtEl>
                                      </p:cBhvr>
                                    </p:animEffect>
                                    <p:anim calcmode="lin" valueType="num">
                                      <p:cBhvr>
                                        <p:cTn id="15" dur="1000" fill="hold"/>
                                        <p:tgtEl>
                                          <p:spTgt spid="3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7">
                                            <p:txEl>
                                              <p:pRg st="2" end="2"/>
                                            </p:txEl>
                                          </p:spTgt>
                                        </p:tgtEl>
                                        <p:attrNameLst>
                                          <p:attrName>style.visibility</p:attrName>
                                        </p:attrNameLst>
                                      </p:cBhvr>
                                      <p:to>
                                        <p:strVal val="visible"/>
                                      </p:to>
                                    </p:set>
                                    <p:animEffect transition="in" filter="fade">
                                      <p:cBhvr>
                                        <p:cTn id="21" dur="1000"/>
                                        <p:tgtEl>
                                          <p:spTgt spid="37">
                                            <p:txEl>
                                              <p:pRg st="2" end="2"/>
                                            </p:txEl>
                                          </p:spTgt>
                                        </p:tgtEl>
                                      </p:cBhvr>
                                    </p:animEffect>
                                    <p:anim calcmode="lin" valueType="num">
                                      <p:cBhvr>
                                        <p:cTn id="22"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7">
                                            <p:txEl>
                                              <p:pRg st="3" end="3"/>
                                            </p:txEl>
                                          </p:spTgt>
                                        </p:tgtEl>
                                        <p:attrNameLst>
                                          <p:attrName>style.visibility</p:attrName>
                                        </p:attrNameLst>
                                      </p:cBhvr>
                                      <p:to>
                                        <p:strVal val="visible"/>
                                      </p:to>
                                    </p:set>
                                    <p:animEffect transition="in" filter="fade">
                                      <p:cBhvr>
                                        <p:cTn id="28" dur="1000"/>
                                        <p:tgtEl>
                                          <p:spTgt spid="37">
                                            <p:txEl>
                                              <p:pRg st="3" end="3"/>
                                            </p:txEl>
                                          </p:spTgt>
                                        </p:tgtEl>
                                      </p:cBhvr>
                                    </p:animEffect>
                                    <p:anim calcmode="lin" valueType="num">
                                      <p:cBhvr>
                                        <p:cTn id="29"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7">
                                            <p:txEl>
                                              <p:pRg st="4" end="4"/>
                                            </p:txEl>
                                          </p:spTgt>
                                        </p:tgtEl>
                                        <p:attrNameLst>
                                          <p:attrName>style.visibility</p:attrName>
                                        </p:attrNameLst>
                                      </p:cBhvr>
                                      <p:to>
                                        <p:strVal val="visible"/>
                                      </p:to>
                                    </p:set>
                                    <p:animEffect transition="in" filter="fade">
                                      <p:cBhvr>
                                        <p:cTn id="35" dur="1000"/>
                                        <p:tgtEl>
                                          <p:spTgt spid="37">
                                            <p:txEl>
                                              <p:pRg st="4" end="4"/>
                                            </p:txEl>
                                          </p:spTgt>
                                        </p:tgtEl>
                                      </p:cBhvr>
                                    </p:animEffect>
                                    <p:anim calcmode="lin" valueType="num">
                                      <p:cBhvr>
                                        <p:cTn id="36"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7">
                                            <p:txEl>
                                              <p:pRg st="5" end="5"/>
                                            </p:txEl>
                                          </p:spTgt>
                                        </p:tgtEl>
                                        <p:attrNameLst>
                                          <p:attrName>style.visibility</p:attrName>
                                        </p:attrNameLst>
                                      </p:cBhvr>
                                      <p:to>
                                        <p:strVal val="visible"/>
                                      </p:to>
                                    </p:set>
                                    <p:animEffect transition="in" filter="fade">
                                      <p:cBhvr>
                                        <p:cTn id="42" dur="1000"/>
                                        <p:tgtEl>
                                          <p:spTgt spid="37">
                                            <p:txEl>
                                              <p:pRg st="5" end="5"/>
                                            </p:txEl>
                                          </p:spTgt>
                                        </p:tgtEl>
                                      </p:cBhvr>
                                    </p:animEffect>
                                    <p:anim calcmode="lin" valueType="num">
                                      <p:cBhvr>
                                        <p:cTn id="43"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7">
                                            <p:txEl>
                                              <p:pRg st="6" end="6"/>
                                            </p:txEl>
                                          </p:spTgt>
                                        </p:tgtEl>
                                        <p:attrNameLst>
                                          <p:attrName>style.visibility</p:attrName>
                                        </p:attrNameLst>
                                      </p:cBhvr>
                                      <p:to>
                                        <p:strVal val="visible"/>
                                      </p:to>
                                    </p:set>
                                    <p:animEffect transition="in" filter="fade">
                                      <p:cBhvr>
                                        <p:cTn id="49" dur="1000"/>
                                        <p:tgtEl>
                                          <p:spTgt spid="37">
                                            <p:txEl>
                                              <p:pRg st="6" end="6"/>
                                            </p:txEl>
                                          </p:spTgt>
                                        </p:tgtEl>
                                      </p:cBhvr>
                                    </p:animEffect>
                                    <p:anim calcmode="lin" valueType="num">
                                      <p:cBhvr>
                                        <p:cTn id="50" dur="1000" fill="hold"/>
                                        <p:tgtEl>
                                          <p:spTgt spid="37">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fade">
                                      <p:cBhvr>
                                        <p:cTn id="56" dur="1000"/>
                                        <p:tgtEl>
                                          <p:spTgt spid="2"/>
                                        </p:tgtEl>
                                      </p:cBhvr>
                                    </p:animEffect>
                                    <p:anim calcmode="lin" valueType="num">
                                      <p:cBhvr>
                                        <p:cTn id="57" dur="1000" fill="hold"/>
                                        <p:tgtEl>
                                          <p:spTgt spid="2"/>
                                        </p:tgtEl>
                                        <p:attrNameLst>
                                          <p:attrName>ppt_x</p:attrName>
                                        </p:attrNameLst>
                                      </p:cBhvr>
                                      <p:tavLst>
                                        <p:tav tm="0">
                                          <p:val>
                                            <p:strVal val="#ppt_x"/>
                                          </p:val>
                                        </p:tav>
                                        <p:tav tm="100000">
                                          <p:val>
                                            <p:strVal val="#ppt_x"/>
                                          </p:val>
                                        </p:tav>
                                      </p:tavLst>
                                    </p:anim>
                                    <p:anim calcmode="lin" valueType="num">
                                      <p:cBhvr>
                                        <p:cTn id="5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gtEl>
                                        <p:attrNameLst>
                                          <p:attrName>style.visibility</p:attrName>
                                        </p:attrNameLst>
                                      </p:cBhvr>
                                      <p:to>
                                        <p:strVal val="visible"/>
                                      </p:to>
                                    </p:set>
                                    <p:animEffect transition="in" filter="fade">
                                      <p:cBhvr>
                                        <p:cTn id="63" dur="1000"/>
                                        <p:tgtEl>
                                          <p:spTgt spid="3"/>
                                        </p:tgtEl>
                                      </p:cBhvr>
                                    </p:animEffect>
                                    <p:anim calcmode="lin" valueType="num">
                                      <p:cBhvr>
                                        <p:cTn id="64" dur="1000" fill="hold"/>
                                        <p:tgtEl>
                                          <p:spTgt spid="3"/>
                                        </p:tgtEl>
                                        <p:attrNameLst>
                                          <p:attrName>ppt_x</p:attrName>
                                        </p:attrNameLst>
                                      </p:cBhvr>
                                      <p:tavLst>
                                        <p:tav tm="0">
                                          <p:val>
                                            <p:strVal val="#ppt_x"/>
                                          </p:val>
                                        </p:tav>
                                        <p:tav tm="100000">
                                          <p:val>
                                            <p:strVal val="#ppt_x"/>
                                          </p:val>
                                        </p:tav>
                                      </p:tavLst>
                                    </p:anim>
                                    <p:anim calcmode="lin" valueType="num">
                                      <p:cBhvr>
                                        <p:cTn id="6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uiExpand="1" build="p"/>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chart&#10;&#10;Description automatically generated">
            <a:extLst>
              <a:ext uri="{FF2B5EF4-FFF2-40B4-BE49-F238E27FC236}">
                <a16:creationId xmlns:a16="http://schemas.microsoft.com/office/drawing/2014/main" id="{9101ECDC-D808-47F3-8B4E-35A7773E36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descr="Icon&#10;&#10;Description automatically generated with low confidence">
            <a:extLst>
              <a:ext uri="{FF2B5EF4-FFF2-40B4-BE49-F238E27FC236}">
                <a16:creationId xmlns:a16="http://schemas.microsoft.com/office/drawing/2014/main" id="{00A71B77-C9B9-4735-BB4C-B374B9C7BB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5526" y="1560124"/>
            <a:ext cx="1886924" cy="1886924"/>
          </a:xfrm>
          <a:prstGeom prst="rect">
            <a:avLst/>
          </a:prstGeom>
        </p:spPr>
      </p:pic>
      <p:sp>
        <p:nvSpPr>
          <p:cNvPr id="4" name="TextBox 3">
            <a:extLst>
              <a:ext uri="{FF2B5EF4-FFF2-40B4-BE49-F238E27FC236}">
                <a16:creationId xmlns:a16="http://schemas.microsoft.com/office/drawing/2014/main" id="{B28D989F-ADD2-4B4D-B1E5-1DEFE1751226}"/>
              </a:ext>
            </a:extLst>
          </p:cNvPr>
          <p:cNvSpPr txBox="1"/>
          <p:nvPr/>
        </p:nvSpPr>
        <p:spPr>
          <a:xfrm>
            <a:off x="7664030" y="1795700"/>
            <a:ext cx="1640277" cy="707886"/>
          </a:xfrm>
          <a:prstGeom prst="rect">
            <a:avLst/>
          </a:prstGeom>
          <a:noFill/>
        </p:spPr>
        <p:txBody>
          <a:bodyPr wrap="square" rtlCol="0">
            <a:spAutoFit/>
          </a:bodyPr>
          <a:lstStyle/>
          <a:p>
            <a:r>
              <a:rPr lang="en-GB" sz="4000" b="1" dirty="0">
                <a:latin typeface="Century Gothic" panose="020B0502020202020204" pitchFamily="34" charset="0"/>
              </a:rPr>
              <a:t>TASK</a:t>
            </a:r>
          </a:p>
        </p:txBody>
      </p:sp>
      <p:sp>
        <p:nvSpPr>
          <p:cNvPr id="5" name="TextBox 4">
            <a:extLst>
              <a:ext uri="{FF2B5EF4-FFF2-40B4-BE49-F238E27FC236}">
                <a16:creationId xmlns:a16="http://schemas.microsoft.com/office/drawing/2014/main" id="{3CAB9290-ECC8-4B0D-9757-10E51906D5D9}"/>
              </a:ext>
            </a:extLst>
          </p:cNvPr>
          <p:cNvSpPr txBox="1"/>
          <p:nvPr/>
        </p:nvSpPr>
        <p:spPr>
          <a:xfrm>
            <a:off x="7667650" y="2503586"/>
            <a:ext cx="3772196" cy="1666162"/>
          </a:xfrm>
          <a:prstGeom prst="rect">
            <a:avLst/>
          </a:prstGeom>
          <a:noFill/>
        </p:spPr>
        <p:txBody>
          <a:bodyPr wrap="square" rtlCol="0">
            <a:spAutoFit/>
          </a:bodyPr>
          <a:lstStyle/>
          <a:p>
            <a:pPr>
              <a:lnSpc>
                <a:spcPct val="200000"/>
              </a:lnSpc>
            </a:pPr>
            <a:r>
              <a:rPr lang="en-GB" b="1" dirty="0">
                <a:latin typeface="Century Gothic" panose="020B0502020202020204" pitchFamily="34" charset="0"/>
              </a:rPr>
              <a:t>Label each substance:</a:t>
            </a:r>
          </a:p>
          <a:p>
            <a:pPr>
              <a:lnSpc>
                <a:spcPct val="200000"/>
              </a:lnSpc>
            </a:pPr>
            <a:r>
              <a:rPr lang="en-GB" b="1" dirty="0">
                <a:latin typeface="Century Gothic" panose="020B0502020202020204" pitchFamily="34" charset="0"/>
              </a:rPr>
              <a:t>Class A, Class B, Class C or Legal</a:t>
            </a:r>
          </a:p>
        </p:txBody>
      </p:sp>
      <p:sp>
        <p:nvSpPr>
          <p:cNvPr id="7" name="TextBox 6">
            <a:extLst>
              <a:ext uri="{FF2B5EF4-FFF2-40B4-BE49-F238E27FC236}">
                <a16:creationId xmlns:a16="http://schemas.microsoft.com/office/drawing/2014/main" id="{5D22BF39-8ED9-449B-9918-690F89DB807C}"/>
              </a:ext>
            </a:extLst>
          </p:cNvPr>
          <p:cNvSpPr txBox="1"/>
          <p:nvPr/>
        </p:nvSpPr>
        <p:spPr>
          <a:xfrm>
            <a:off x="573282" y="3244334"/>
            <a:ext cx="3890966" cy="369332"/>
          </a:xfrm>
          <a:prstGeom prst="rect">
            <a:avLst/>
          </a:prstGeom>
          <a:noFill/>
        </p:spPr>
        <p:txBody>
          <a:bodyPr wrap="square" rtlCol="0">
            <a:spAutoFit/>
          </a:bodyPr>
          <a:lstStyle/>
          <a:p>
            <a:r>
              <a:rPr lang="en-GB" b="1" dirty="0">
                <a:solidFill>
                  <a:schemeClr val="bg1"/>
                </a:solidFill>
                <a:latin typeface="Century Gothic" panose="020B0502020202020204" pitchFamily="34" charset="0"/>
              </a:rPr>
              <a:t>Drug Classifications</a:t>
            </a:r>
          </a:p>
        </p:txBody>
      </p:sp>
    </p:spTree>
    <p:extLst>
      <p:ext uri="{BB962C8B-B14F-4D97-AF65-F5344CB8AC3E}">
        <p14:creationId xmlns:p14="http://schemas.microsoft.com/office/powerpoint/2010/main" val="3953227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chart&#10;&#10;Description automatically generated">
            <a:extLst>
              <a:ext uri="{FF2B5EF4-FFF2-40B4-BE49-F238E27FC236}">
                <a16:creationId xmlns:a16="http://schemas.microsoft.com/office/drawing/2014/main" id="{9101ECDC-D808-47F3-8B4E-35A7773E36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85EC80CC-8E54-4E01-B80C-49864BF3E106}"/>
              </a:ext>
            </a:extLst>
          </p:cNvPr>
          <p:cNvSpPr txBox="1"/>
          <p:nvPr/>
        </p:nvSpPr>
        <p:spPr>
          <a:xfrm>
            <a:off x="573282" y="3244334"/>
            <a:ext cx="3890966" cy="369332"/>
          </a:xfrm>
          <a:prstGeom prst="rect">
            <a:avLst/>
          </a:prstGeom>
          <a:noFill/>
        </p:spPr>
        <p:txBody>
          <a:bodyPr wrap="square" rtlCol="0">
            <a:spAutoFit/>
          </a:bodyPr>
          <a:lstStyle/>
          <a:p>
            <a:r>
              <a:rPr lang="en-GB" b="1" dirty="0">
                <a:solidFill>
                  <a:schemeClr val="bg1"/>
                </a:solidFill>
                <a:latin typeface="Century Gothic" panose="020B0502020202020204" pitchFamily="34" charset="0"/>
              </a:rPr>
              <a:t>Drug Classifications</a:t>
            </a:r>
          </a:p>
        </p:txBody>
      </p:sp>
      <p:pic>
        <p:nvPicPr>
          <p:cNvPr id="8" name="Picture 7" descr="A screenshot of a video game&#10;&#10;Description automatically generated with medium confidence">
            <a:extLst>
              <a:ext uri="{FF2B5EF4-FFF2-40B4-BE49-F238E27FC236}">
                <a16:creationId xmlns:a16="http://schemas.microsoft.com/office/drawing/2014/main" id="{47F3A636-5BCE-4CD2-8F42-E89986CEA1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1986" y="77986"/>
            <a:ext cx="6780014" cy="6780014"/>
          </a:xfrm>
          <a:prstGeom prst="rect">
            <a:avLst/>
          </a:prstGeom>
        </p:spPr>
      </p:pic>
      <p:sp>
        <p:nvSpPr>
          <p:cNvPr id="9" name="TextBox 8">
            <a:extLst>
              <a:ext uri="{FF2B5EF4-FFF2-40B4-BE49-F238E27FC236}">
                <a16:creationId xmlns:a16="http://schemas.microsoft.com/office/drawing/2014/main" id="{C9B852E7-F318-4ED4-9CB3-FE04E4549626}"/>
              </a:ext>
            </a:extLst>
          </p:cNvPr>
          <p:cNvSpPr txBox="1"/>
          <p:nvPr/>
        </p:nvSpPr>
        <p:spPr>
          <a:xfrm>
            <a:off x="6096000" y="152400"/>
            <a:ext cx="1210588" cy="2215991"/>
          </a:xfrm>
          <a:prstGeom prst="rect">
            <a:avLst/>
          </a:prstGeom>
          <a:noFill/>
        </p:spPr>
        <p:txBody>
          <a:bodyPr wrap="none" rtlCol="0">
            <a:spAutoFit/>
          </a:bodyPr>
          <a:lstStyle/>
          <a:p>
            <a:r>
              <a:rPr lang="en-GB" sz="13800" b="1" dirty="0">
                <a:solidFill>
                  <a:srgbClr val="5E1B6D"/>
                </a:solidFill>
                <a:latin typeface="Century Gothic" panose="020B0502020202020204" pitchFamily="34" charset="0"/>
              </a:rPr>
              <a:t>B</a:t>
            </a:r>
          </a:p>
        </p:txBody>
      </p:sp>
      <p:sp>
        <p:nvSpPr>
          <p:cNvPr id="10" name="TextBox 9">
            <a:extLst>
              <a:ext uri="{FF2B5EF4-FFF2-40B4-BE49-F238E27FC236}">
                <a16:creationId xmlns:a16="http://schemas.microsoft.com/office/drawing/2014/main" id="{421343F9-8C25-49A9-A64D-D51D074C87FF}"/>
              </a:ext>
            </a:extLst>
          </p:cNvPr>
          <p:cNvSpPr txBox="1"/>
          <p:nvPr/>
        </p:nvSpPr>
        <p:spPr>
          <a:xfrm rot="198543">
            <a:off x="9974176" y="-74157"/>
            <a:ext cx="1494320" cy="2215991"/>
          </a:xfrm>
          <a:prstGeom prst="rect">
            <a:avLst/>
          </a:prstGeom>
          <a:noFill/>
        </p:spPr>
        <p:txBody>
          <a:bodyPr wrap="none" rtlCol="0">
            <a:spAutoFit/>
          </a:bodyPr>
          <a:lstStyle/>
          <a:p>
            <a:r>
              <a:rPr lang="en-GB" sz="13800" b="1" dirty="0">
                <a:solidFill>
                  <a:srgbClr val="5E1B6D"/>
                </a:solidFill>
                <a:latin typeface="Century Gothic" panose="020B0502020202020204" pitchFamily="34" charset="0"/>
              </a:rPr>
              <a:t>A</a:t>
            </a:r>
          </a:p>
        </p:txBody>
      </p:sp>
      <p:sp>
        <p:nvSpPr>
          <p:cNvPr id="11" name="TextBox 10">
            <a:extLst>
              <a:ext uri="{FF2B5EF4-FFF2-40B4-BE49-F238E27FC236}">
                <a16:creationId xmlns:a16="http://schemas.microsoft.com/office/drawing/2014/main" id="{A64AB0A5-974E-432C-A308-8F3026F4EF87}"/>
              </a:ext>
            </a:extLst>
          </p:cNvPr>
          <p:cNvSpPr txBox="1"/>
          <p:nvPr/>
        </p:nvSpPr>
        <p:spPr>
          <a:xfrm rot="198543">
            <a:off x="7634698" y="2252060"/>
            <a:ext cx="2420856" cy="1107996"/>
          </a:xfrm>
          <a:prstGeom prst="rect">
            <a:avLst/>
          </a:prstGeom>
          <a:noFill/>
        </p:spPr>
        <p:txBody>
          <a:bodyPr wrap="none" rtlCol="0">
            <a:spAutoFit/>
          </a:bodyPr>
          <a:lstStyle/>
          <a:p>
            <a:r>
              <a:rPr lang="en-GB" sz="6600" b="1" dirty="0">
                <a:solidFill>
                  <a:srgbClr val="5E1B6D"/>
                </a:solidFill>
                <a:latin typeface="Century Gothic" panose="020B0502020202020204" pitchFamily="34" charset="0"/>
              </a:rPr>
              <a:t>Legal</a:t>
            </a:r>
          </a:p>
        </p:txBody>
      </p:sp>
      <p:sp>
        <p:nvSpPr>
          <p:cNvPr id="12" name="TextBox 11">
            <a:extLst>
              <a:ext uri="{FF2B5EF4-FFF2-40B4-BE49-F238E27FC236}">
                <a16:creationId xmlns:a16="http://schemas.microsoft.com/office/drawing/2014/main" id="{73929826-8F1D-4834-82CB-9235B5E319DE}"/>
              </a:ext>
            </a:extLst>
          </p:cNvPr>
          <p:cNvSpPr txBox="1"/>
          <p:nvPr/>
        </p:nvSpPr>
        <p:spPr>
          <a:xfrm rot="198543">
            <a:off x="6158711" y="2561171"/>
            <a:ext cx="1494320" cy="2215991"/>
          </a:xfrm>
          <a:prstGeom prst="rect">
            <a:avLst/>
          </a:prstGeom>
          <a:noFill/>
        </p:spPr>
        <p:txBody>
          <a:bodyPr wrap="none" rtlCol="0">
            <a:spAutoFit/>
          </a:bodyPr>
          <a:lstStyle/>
          <a:p>
            <a:r>
              <a:rPr lang="en-GB" sz="13800" b="1" dirty="0">
                <a:solidFill>
                  <a:srgbClr val="5E1B6D"/>
                </a:solidFill>
                <a:latin typeface="Century Gothic" panose="020B0502020202020204" pitchFamily="34" charset="0"/>
              </a:rPr>
              <a:t>A</a:t>
            </a:r>
          </a:p>
        </p:txBody>
      </p:sp>
      <p:sp>
        <p:nvSpPr>
          <p:cNvPr id="13" name="TextBox 12">
            <a:extLst>
              <a:ext uri="{FF2B5EF4-FFF2-40B4-BE49-F238E27FC236}">
                <a16:creationId xmlns:a16="http://schemas.microsoft.com/office/drawing/2014/main" id="{44B83089-8535-46DF-A648-0A1FB69C1F02}"/>
              </a:ext>
            </a:extLst>
          </p:cNvPr>
          <p:cNvSpPr txBox="1"/>
          <p:nvPr/>
        </p:nvSpPr>
        <p:spPr>
          <a:xfrm rot="20981690">
            <a:off x="9730245" y="3180248"/>
            <a:ext cx="1564852" cy="2215991"/>
          </a:xfrm>
          <a:prstGeom prst="rect">
            <a:avLst/>
          </a:prstGeom>
          <a:noFill/>
        </p:spPr>
        <p:txBody>
          <a:bodyPr wrap="none" rtlCol="0">
            <a:spAutoFit/>
          </a:bodyPr>
          <a:lstStyle/>
          <a:p>
            <a:r>
              <a:rPr lang="en-GB" sz="13800" b="1" dirty="0">
                <a:solidFill>
                  <a:srgbClr val="5E1B6D"/>
                </a:solidFill>
                <a:latin typeface="Century Gothic" panose="020B0502020202020204" pitchFamily="34" charset="0"/>
              </a:rPr>
              <a:t>C</a:t>
            </a:r>
          </a:p>
        </p:txBody>
      </p:sp>
      <p:sp>
        <p:nvSpPr>
          <p:cNvPr id="14" name="TextBox 13">
            <a:extLst>
              <a:ext uri="{FF2B5EF4-FFF2-40B4-BE49-F238E27FC236}">
                <a16:creationId xmlns:a16="http://schemas.microsoft.com/office/drawing/2014/main" id="{ACC903D1-F664-4017-9D2F-C43E719B95EC}"/>
              </a:ext>
            </a:extLst>
          </p:cNvPr>
          <p:cNvSpPr txBox="1"/>
          <p:nvPr/>
        </p:nvSpPr>
        <p:spPr>
          <a:xfrm rot="374835">
            <a:off x="7129950" y="4196249"/>
            <a:ext cx="1494320" cy="2215991"/>
          </a:xfrm>
          <a:prstGeom prst="rect">
            <a:avLst/>
          </a:prstGeom>
          <a:noFill/>
        </p:spPr>
        <p:txBody>
          <a:bodyPr wrap="none" rtlCol="0">
            <a:spAutoFit/>
          </a:bodyPr>
          <a:lstStyle/>
          <a:p>
            <a:r>
              <a:rPr lang="en-GB" sz="13800" b="1" dirty="0">
                <a:solidFill>
                  <a:srgbClr val="5E1B6D"/>
                </a:solidFill>
                <a:latin typeface="Century Gothic" panose="020B0502020202020204" pitchFamily="34" charset="0"/>
              </a:rPr>
              <a:t>A</a:t>
            </a:r>
          </a:p>
        </p:txBody>
      </p:sp>
    </p:spTree>
    <p:extLst>
      <p:ext uri="{BB962C8B-B14F-4D97-AF65-F5344CB8AC3E}">
        <p14:creationId xmlns:p14="http://schemas.microsoft.com/office/powerpoint/2010/main" val="103264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80">
                                          <p:stCondLst>
                                            <p:cond delay="0"/>
                                          </p:stCondLst>
                                        </p:cTn>
                                        <p:tgtEl>
                                          <p:spTgt spid="10"/>
                                        </p:tgtEl>
                                      </p:cBhvr>
                                    </p:animEffect>
                                    <p:anim calcmode="lin" valueType="num">
                                      <p:cBhvr>
                                        <p:cTn id="2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1" dur="26">
                                          <p:stCondLst>
                                            <p:cond delay="650"/>
                                          </p:stCondLst>
                                        </p:cTn>
                                        <p:tgtEl>
                                          <p:spTgt spid="10"/>
                                        </p:tgtEl>
                                      </p:cBhvr>
                                      <p:to x="100000" y="60000"/>
                                    </p:animScale>
                                    <p:animScale>
                                      <p:cBhvr>
                                        <p:cTn id="32" dur="166" decel="50000">
                                          <p:stCondLst>
                                            <p:cond delay="676"/>
                                          </p:stCondLst>
                                        </p:cTn>
                                        <p:tgtEl>
                                          <p:spTgt spid="10"/>
                                        </p:tgtEl>
                                      </p:cBhvr>
                                      <p:to x="100000" y="100000"/>
                                    </p:animScale>
                                    <p:animScale>
                                      <p:cBhvr>
                                        <p:cTn id="33" dur="26">
                                          <p:stCondLst>
                                            <p:cond delay="1312"/>
                                          </p:stCondLst>
                                        </p:cTn>
                                        <p:tgtEl>
                                          <p:spTgt spid="10"/>
                                        </p:tgtEl>
                                      </p:cBhvr>
                                      <p:to x="100000" y="80000"/>
                                    </p:animScale>
                                    <p:animScale>
                                      <p:cBhvr>
                                        <p:cTn id="34" dur="166" decel="50000">
                                          <p:stCondLst>
                                            <p:cond delay="1338"/>
                                          </p:stCondLst>
                                        </p:cTn>
                                        <p:tgtEl>
                                          <p:spTgt spid="10"/>
                                        </p:tgtEl>
                                      </p:cBhvr>
                                      <p:to x="100000" y="100000"/>
                                    </p:animScale>
                                    <p:animScale>
                                      <p:cBhvr>
                                        <p:cTn id="35" dur="26">
                                          <p:stCondLst>
                                            <p:cond delay="1642"/>
                                          </p:stCondLst>
                                        </p:cTn>
                                        <p:tgtEl>
                                          <p:spTgt spid="10"/>
                                        </p:tgtEl>
                                      </p:cBhvr>
                                      <p:to x="100000" y="90000"/>
                                    </p:animScale>
                                    <p:animScale>
                                      <p:cBhvr>
                                        <p:cTn id="36" dur="166" decel="50000">
                                          <p:stCondLst>
                                            <p:cond delay="1668"/>
                                          </p:stCondLst>
                                        </p:cTn>
                                        <p:tgtEl>
                                          <p:spTgt spid="10"/>
                                        </p:tgtEl>
                                      </p:cBhvr>
                                      <p:to x="100000" y="100000"/>
                                    </p:animScale>
                                    <p:animScale>
                                      <p:cBhvr>
                                        <p:cTn id="37" dur="26">
                                          <p:stCondLst>
                                            <p:cond delay="1808"/>
                                          </p:stCondLst>
                                        </p:cTn>
                                        <p:tgtEl>
                                          <p:spTgt spid="10"/>
                                        </p:tgtEl>
                                      </p:cBhvr>
                                      <p:to x="100000" y="95000"/>
                                    </p:animScale>
                                    <p:animScale>
                                      <p:cBhvr>
                                        <p:cTn id="38" dur="166" decel="50000">
                                          <p:stCondLst>
                                            <p:cond delay="1834"/>
                                          </p:stCondLst>
                                        </p:cTn>
                                        <p:tgtEl>
                                          <p:spTgt spid="10"/>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down)">
                                      <p:cBhvr>
                                        <p:cTn id="43" dur="580">
                                          <p:stCondLst>
                                            <p:cond delay="0"/>
                                          </p:stCondLst>
                                        </p:cTn>
                                        <p:tgtEl>
                                          <p:spTgt spid="11"/>
                                        </p:tgtEl>
                                      </p:cBhvr>
                                    </p:animEffect>
                                    <p:anim calcmode="lin" valueType="num">
                                      <p:cBhvr>
                                        <p:cTn id="4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9" dur="26">
                                          <p:stCondLst>
                                            <p:cond delay="650"/>
                                          </p:stCondLst>
                                        </p:cTn>
                                        <p:tgtEl>
                                          <p:spTgt spid="11"/>
                                        </p:tgtEl>
                                      </p:cBhvr>
                                      <p:to x="100000" y="60000"/>
                                    </p:animScale>
                                    <p:animScale>
                                      <p:cBhvr>
                                        <p:cTn id="50" dur="166" decel="50000">
                                          <p:stCondLst>
                                            <p:cond delay="676"/>
                                          </p:stCondLst>
                                        </p:cTn>
                                        <p:tgtEl>
                                          <p:spTgt spid="11"/>
                                        </p:tgtEl>
                                      </p:cBhvr>
                                      <p:to x="100000" y="100000"/>
                                    </p:animScale>
                                    <p:animScale>
                                      <p:cBhvr>
                                        <p:cTn id="51" dur="26">
                                          <p:stCondLst>
                                            <p:cond delay="1312"/>
                                          </p:stCondLst>
                                        </p:cTn>
                                        <p:tgtEl>
                                          <p:spTgt spid="11"/>
                                        </p:tgtEl>
                                      </p:cBhvr>
                                      <p:to x="100000" y="80000"/>
                                    </p:animScale>
                                    <p:animScale>
                                      <p:cBhvr>
                                        <p:cTn id="52" dur="166" decel="50000">
                                          <p:stCondLst>
                                            <p:cond delay="1338"/>
                                          </p:stCondLst>
                                        </p:cTn>
                                        <p:tgtEl>
                                          <p:spTgt spid="11"/>
                                        </p:tgtEl>
                                      </p:cBhvr>
                                      <p:to x="100000" y="100000"/>
                                    </p:animScale>
                                    <p:animScale>
                                      <p:cBhvr>
                                        <p:cTn id="53" dur="26">
                                          <p:stCondLst>
                                            <p:cond delay="1642"/>
                                          </p:stCondLst>
                                        </p:cTn>
                                        <p:tgtEl>
                                          <p:spTgt spid="11"/>
                                        </p:tgtEl>
                                      </p:cBhvr>
                                      <p:to x="100000" y="90000"/>
                                    </p:animScale>
                                    <p:animScale>
                                      <p:cBhvr>
                                        <p:cTn id="54" dur="166" decel="50000">
                                          <p:stCondLst>
                                            <p:cond delay="1668"/>
                                          </p:stCondLst>
                                        </p:cTn>
                                        <p:tgtEl>
                                          <p:spTgt spid="11"/>
                                        </p:tgtEl>
                                      </p:cBhvr>
                                      <p:to x="100000" y="100000"/>
                                    </p:animScale>
                                    <p:animScale>
                                      <p:cBhvr>
                                        <p:cTn id="55" dur="26">
                                          <p:stCondLst>
                                            <p:cond delay="1808"/>
                                          </p:stCondLst>
                                        </p:cTn>
                                        <p:tgtEl>
                                          <p:spTgt spid="11"/>
                                        </p:tgtEl>
                                      </p:cBhvr>
                                      <p:to x="100000" y="95000"/>
                                    </p:animScale>
                                    <p:animScale>
                                      <p:cBhvr>
                                        <p:cTn id="56" dur="166" decel="50000">
                                          <p:stCondLst>
                                            <p:cond delay="1834"/>
                                          </p:stCondLst>
                                        </p:cTn>
                                        <p:tgtEl>
                                          <p:spTgt spid="11"/>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down)">
                                      <p:cBhvr>
                                        <p:cTn id="61" dur="580">
                                          <p:stCondLst>
                                            <p:cond delay="0"/>
                                          </p:stCondLst>
                                        </p:cTn>
                                        <p:tgtEl>
                                          <p:spTgt spid="12"/>
                                        </p:tgtEl>
                                      </p:cBhvr>
                                    </p:animEffect>
                                    <p:anim calcmode="lin" valueType="num">
                                      <p:cBhvr>
                                        <p:cTn id="6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67" dur="26">
                                          <p:stCondLst>
                                            <p:cond delay="650"/>
                                          </p:stCondLst>
                                        </p:cTn>
                                        <p:tgtEl>
                                          <p:spTgt spid="12"/>
                                        </p:tgtEl>
                                      </p:cBhvr>
                                      <p:to x="100000" y="60000"/>
                                    </p:animScale>
                                    <p:animScale>
                                      <p:cBhvr>
                                        <p:cTn id="68" dur="166" decel="50000">
                                          <p:stCondLst>
                                            <p:cond delay="676"/>
                                          </p:stCondLst>
                                        </p:cTn>
                                        <p:tgtEl>
                                          <p:spTgt spid="12"/>
                                        </p:tgtEl>
                                      </p:cBhvr>
                                      <p:to x="100000" y="100000"/>
                                    </p:animScale>
                                    <p:animScale>
                                      <p:cBhvr>
                                        <p:cTn id="69" dur="26">
                                          <p:stCondLst>
                                            <p:cond delay="1312"/>
                                          </p:stCondLst>
                                        </p:cTn>
                                        <p:tgtEl>
                                          <p:spTgt spid="12"/>
                                        </p:tgtEl>
                                      </p:cBhvr>
                                      <p:to x="100000" y="80000"/>
                                    </p:animScale>
                                    <p:animScale>
                                      <p:cBhvr>
                                        <p:cTn id="70" dur="166" decel="50000">
                                          <p:stCondLst>
                                            <p:cond delay="1338"/>
                                          </p:stCondLst>
                                        </p:cTn>
                                        <p:tgtEl>
                                          <p:spTgt spid="12"/>
                                        </p:tgtEl>
                                      </p:cBhvr>
                                      <p:to x="100000" y="100000"/>
                                    </p:animScale>
                                    <p:animScale>
                                      <p:cBhvr>
                                        <p:cTn id="71" dur="26">
                                          <p:stCondLst>
                                            <p:cond delay="1642"/>
                                          </p:stCondLst>
                                        </p:cTn>
                                        <p:tgtEl>
                                          <p:spTgt spid="12"/>
                                        </p:tgtEl>
                                      </p:cBhvr>
                                      <p:to x="100000" y="90000"/>
                                    </p:animScale>
                                    <p:animScale>
                                      <p:cBhvr>
                                        <p:cTn id="72" dur="166" decel="50000">
                                          <p:stCondLst>
                                            <p:cond delay="1668"/>
                                          </p:stCondLst>
                                        </p:cTn>
                                        <p:tgtEl>
                                          <p:spTgt spid="12"/>
                                        </p:tgtEl>
                                      </p:cBhvr>
                                      <p:to x="100000" y="100000"/>
                                    </p:animScale>
                                    <p:animScale>
                                      <p:cBhvr>
                                        <p:cTn id="73" dur="26">
                                          <p:stCondLst>
                                            <p:cond delay="1808"/>
                                          </p:stCondLst>
                                        </p:cTn>
                                        <p:tgtEl>
                                          <p:spTgt spid="12"/>
                                        </p:tgtEl>
                                      </p:cBhvr>
                                      <p:to x="100000" y="95000"/>
                                    </p:animScale>
                                    <p:animScale>
                                      <p:cBhvr>
                                        <p:cTn id="74" dur="166" decel="50000">
                                          <p:stCondLst>
                                            <p:cond delay="1834"/>
                                          </p:stCondLst>
                                        </p:cTn>
                                        <p:tgtEl>
                                          <p:spTgt spid="12"/>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wipe(down)">
                                      <p:cBhvr>
                                        <p:cTn id="79" dur="580">
                                          <p:stCondLst>
                                            <p:cond delay="0"/>
                                          </p:stCondLst>
                                        </p:cTn>
                                        <p:tgtEl>
                                          <p:spTgt spid="13"/>
                                        </p:tgtEl>
                                      </p:cBhvr>
                                    </p:animEffect>
                                    <p:anim calcmode="lin" valueType="num">
                                      <p:cBhvr>
                                        <p:cTn id="80"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85" dur="26">
                                          <p:stCondLst>
                                            <p:cond delay="650"/>
                                          </p:stCondLst>
                                        </p:cTn>
                                        <p:tgtEl>
                                          <p:spTgt spid="13"/>
                                        </p:tgtEl>
                                      </p:cBhvr>
                                      <p:to x="100000" y="60000"/>
                                    </p:animScale>
                                    <p:animScale>
                                      <p:cBhvr>
                                        <p:cTn id="86" dur="166" decel="50000">
                                          <p:stCondLst>
                                            <p:cond delay="676"/>
                                          </p:stCondLst>
                                        </p:cTn>
                                        <p:tgtEl>
                                          <p:spTgt spid="13"/>
                                        </p:tgtEl>
                                      </p:cBhvr>
                                      <p:to x="100000" y="100000"/>
                                    </p:animScale>
                                    <p:animScale>
                                      <p:cBhvr>
                                        <p:cTn id="87" dur="26">
                                          <p:stCondLst>
                                            <p:cond delay="1312"/>
                                          </p:stCondLst>
                                        </p:cTn>
                                        <p:tgtEl>
                                          <p:spTgt spid="13"/>
                                        </p:tgtEl>
                                      </p:cBhvr>
                                      <p:to x="100000" y="80000"/>
                                    </p:animScale>
                                    <p:animScale>
                                      <p:cBhvr>
                                        <p:cTn id="88" dur="166" decel="50000">
                                          <p:stCondLst>
                                            <p:cond delay="1338"/>
                                          </p:stCondLst>
                                        </p:cTn>
                                        <p:tgtEl>
                                          <p:spTgt spid="13"/>
                                        </p:tgtEl>
                                      </p:cBhvr>
                                      <p:to x="100000" y="100000"/>
                                    </p:animScale>
                                    <p:animScale>
                                      <p:cBhvr>
                                        <p:cTn id="89" dur="26">
                                          <p:stCondLst>
                                            <p:cond delay="1642"/>
                                          </p:stCondLst>
                                        </p:cTn>
                                        <p:tgtEl>
                                          <p:spTgt spid="13"/>
                                        </p:tgtEl>
                                      </p:cBhvr>
                                      <p:to x="100000" y="90000"/>
                                    </p:animScale>
                                    <p:animScale>
                                      <p:cBhvr>
                                        <p:cTn id="90" dur="166" decel="50000">
                                          <p:stCondLst>
                                            <p:cond delay="1668"/>
                                          </p:stCondLst>
                                        </p:cTn>
                                        <p:tgtEl>
                                          <p:spTgt spid="13"/>
                                        </p:tgtEl>
                                      </p:cBhvr>
                                      <p:to x="100000" y="100000"/>
                                    </p:animScale>
                                    <p:animScale>
                                      <p:cBhvr>
                                        <p:cTn id="91" dur="26">
                                          <p:stCondLst>
                                            <p:cond delay="1808"/>
                                          </p:stCondLst>
                                        </p:cTn>
                                        <p:tgtEl>
                                          <p:spTgt spid="13"/>
                                        </p:tgtEl>
                                      </p:cBhvr>
                                      <p:to x="100000" y="95000"/>
                                    </p:animScale>
                                    <p:animScale>
                                      <p:cBhvr>
                                        <p:cTn id="92" dur="166" decel="50000">
                                          <p:stCondLst>
                                            <p:cond delay="1834"/>
                                          </p:stCondLst>
                                        </p:cTn>
                                        <p:tgtEl>
                                          <p:spTgt spid="13"/>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14"/>
                                        </p:tgtEl>
                                        <p:attrNameLst>
                                          <p:attrName>style.visibility</p:attrName>
                                        </p:attrNameLst>
                                      </p:cBhvr>
                                      <p:to>
                                        <p:strVal val="visible"/>
                                      </p:to>
                                    </p:set>
                                    <p:animEffect transition="in" filter="wipe(down)">
                                      <p:cBhvr>
                                        <p:cTn id="97" dur="580">
                                          <p:stCondLst>
                                            <p:cond delay="0"/>
                                          </p:stCondLst>
                                        </p:cTn>
                                        <p:tgtEl>
                                          <p:spTgt spid="14"/>
                                        </p:tgtEl>
                                      </p:cBhvr>
                                    </p:animEffect>
                                    <p:anim calcmode="lin" valueType="num">
                                      <p:cBhvr>
                                        <p:cTn id="9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03" dur="26">
                                          <p:stCondLst>
                                            <p:cond delay="650"/>
                                          </p:stCondLst>
                                        </p:cTn>
                                        <p:tgtEl>
                                          <p:spTgt spid="14"/>
                                        </p:tgtEl>
                                      </p:cBhvr>
                                      <p:to x="100000" y="60000"/>
                                    </p:animScale>
                                    <p:animScale>
                                      <p:cBhvr>
                                        <p:cTn id="104" dur="166" decel="50000">
                                          <p:stCondLst>
                                            <p:cond delay="676"/>
                                          </p:stCondLst>
                                        </p:cTn>
                                        <p:tgtEl>
                                          <p:spTgt spid="14"/>
                                        </p:tgtEl>
                                      </p:cBhvr>
                                      <p:to x="100000" y="100000"/>
                                    </p:animScale>
                                    <p:animScale>
                                      <p:cBhvr>
                                        <p:cTn id="105" dur="26">
                                          <p:stCondLst>
                                            <p:cond delay="1312"/>
                                          </p:stCondLst>
                                        </p:cTn>
                                        <p:tgtEl>
                                          <p:spTgt spid="14"/>
                                        </p:tgtEl>
                                      </p:cBhvr>
                                      <p:to x="100000" y="80000"/>
                                    </p:animScale>
                                    <p:animScale>
                                      <p:cBhvr>
                                        <p:cTn id="106" dur="166" decel="50000">
                                          <p:stCondLst>
                                            <p:cond delay="1338"/>
                                          </p:stCondLst>
                                        </p:cTn>
                                        <p:tgtEl>
                                          <p:spTgt spid="14"/>
                                        </p:tgtEl>
                                      </p:cBhvr>
                                      <p:to x="100000" y="100000"/>
                                    </p:animScale>
                                    <p:animScale>
                                      <p:cBhvr>
                                        <p:cTn id="107" dur="26">
                                          <p:stCondLst>
                                            <p:cond delay="1642"/>
                                          </p:stCondLst>
                                        </p:cTn>
                                        <p:tgtEl>
                                          <p:spTgt spid="14"/>
                                        </p:tgtEl>
                                      </p:cBhvr>
                                      <p:to x="100000" y="90000"/>
                                    </p:animScale>
                                    <p:animScale>
                                      <p:cBhvr>
                                        <p:cTn id="108" dur="166" decel="50000">
                                          <p:stCondLst>
                                            <p:cond delay="1668"/>
                                          </p:stCondLst>
                                        </p:cTn>
                                        <p:tgtEl>
                                          <p:spTgt spid="14"/>
                                        </p:tgtEl>
                                      </p:cBhvr>
                                      <p:to x="100000" y="100000"/>
                                    </p:animScale>
                                    <p:animScale>
                                      <p:cBhvr>
                                        <p:cTn id="109" dur="26">
                                          <p:stCondLst>
                                            <p:cond delay="1808"/>
                                          </p:stCondLst>
                                        </p:cTn>
                                        <p:tgtEl>
                                          <p:spTgt spid="14"/>
                                        </p:tgtEl>
                                      </p:cBhvr>
                                      <p:to x="100000" y="95000"/>
                                    </p:animScale>
                                    <p:animScale>
                                      <p:cBhvr>
                                        <p:cTn id="110"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chart&#10;&#10;Description automatically generated">
            <a:extLst>
              <a:ext uri="{FF2B5EF4-FFF2-40B4-BE49-F238E27FC236}">
                <a16:creationId xmlns:a16="http://schemas.microsoft.com/office/drawing/2014/main" id="{9101ECDC-D808-47F3-8B4E-35A7773E36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85EC80CC-8E54-4E01-B80C-49864BF3E106}"/>
              </a:ext>
            </a:extLst>
          </p:cNvPr>
          <p:cNvSpPr txBox="1"/>
          <p:nvPr/>
        </p:nvSpPr>
        <p:spPr>
          <a:xfrm>
            <a:off x="573282" y="3244334"/>
            <a:ext cx="3890966" cy="369332"/>
          </a:xfrm>
          <a:prstGeom prst="rect">
            <a:avLst/>
          </a:prstGeom>
          <a:noFill/>
        </p:spPr>
        <p:txBody>
          <a:bodyPr wrap="square" rtlCol="0">
            <a:spAutoFit/>
          </a:bodyPr>
          <a:lstStyle/>
          <a:p>
            <a:r>
              <a:rPr lang="en-GB" b="1" dirty="0">
                <a:solidFill>
                  <a:schemeClr val="bg1"/>
                </a:solidFill>
                <a:latin typeface="Century Gothic" panose="020B0502020202020204" pitchFamily="34" charset="0"/>
              </a:rPr>
              <a:t>Drug Classifications</a:t>
            </a:r>
          </a:p>
        </p:txBody>
      </p:sp>
      <p:graphicFrame>
        <p:nvGraphicFramePr>
          <p:cNvPr id="9" name="Chart 8">
            <a:extLst>
              <a:ext uri="{FF2B5EF4-FFF2-40B4-BE49-F238E27FC236}">
                <a16:creationId xmlns:a16="http://schemas.microsoft.com/office/drawing/2014/main" id="{66551BBF-C683-4AAF-9C22-D864649AD125}"/>
              </a:ext>
            </a:extLst>
          </p:cNvPr>
          <p:cNvGraphicFramePr>
            <a:graphicFrameLocks/>
          </p:cNvGraphicFramePr>
          <p:nvPr>
            <p:extLst>
              <p:ext uri="{D42A27DB-BD31-4B8C-83A1-F6EECF244321}">
                <p14:modId xmlns:p14="http://schemas.microsoft.com/office/powerpoint/2010/main" val="3255113008"/>
              </p:ext>
            </p:extLst>
          </p:nvPr>
        </p:nvGraphicFramePr>
        <p:xfrm>
          <a:off x="5368201" y="353814"/>
          <a:ext cx="6885004" cy="506984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152A212B-79CE-4D21-9D20-13E07F911C4E}"/>
              </a:ext>
            </a:extLst>
          </p:cNvPr>
          <p:cNvSpPr txBox="1"/>
          <p:nvPr/>
        </p:nvSpPr>
        <p:spPr>
          <a:xfrm>
            <a:off x="5698111" y="5195129"/>
            <a:ext cx="6225184" cy="1164678"/>
          </a:xfrm>
          <a:prstGeom prst="rect">
            <a:avLst/>
          </a:prstGeom>
          <a:noFill/>
        </p:spPr>
        <p:txBody>
          <a:bodyPr wrap="square" rtlCol="0">
            <a:spAutoFit/>
          </a:bodyPr>
          <a:lstStyle/>
          <a:p>
            <a:pPr>
              <a:lnSpc>
                <a:spcPct val="150000"/>
              </a:lnSpc>
            </a:pPr>
            <a:r>
              <a:rPr lang="en-GB" sz="1200" b="1" dirty="0">
                <a:latin typeface="Century Gothic" panose="020B0502020202020204" pitchFamily="34" charset="0"/>
              </a:rPr>
              <a:t>Over the past few years research has started into the potential medical uses and benefits of certain substances controlled under the misuse of drugs act. There have been promising studies into the use of ketamine and psychedelics to treat depression, PTSD, addictions, anxiety in palliative care. </a:t>
            </a:r>
          </a:p>
        </p:txBody>
      </p:sp>
      <p:sp>
        <p:nvSpPr>
          <p:cNvPr id="3" name="TextBox 2">
            <a:extLst>
              <a:ext uri="{FF2B5EF4-FFF2-40B4-BE49-F238E27FC236}">
                <a16:creationId xmlns:a16="http://schemas.microsoft.com/office/drawing/2014/main" id="{E47E27E5-9B91-D437-C8ED-9DAB032CA973}"/>
              </a:ext>
            </a:extLst>
          </p:cNvPr>
          <p:cNvSpPr txBox="1"/>
          <p:nvPr/>
        </p:nvSpPr>
        <p:spPr>
          <a:xfrm>
            <a:off x="8999621" y="3625698"/>
            <a:ext cx="3007895" cy="369332"/>
          </a:xfrm>
          <a:prstGeom prst="rect">
            <a:avLst/>
          </a:prstGeom>
          <a:noFill/>
        </p:spPr>
        <p:txBody>
          <a:bodyPr wrap="square" rtlCol="0">
            <a:spAutoFit/>
          </a:bodyPr>
          <a:lstStyle/>
          <a:p>
            <a:r>
              <a:rPr lang="en-US" dirty="0"/>
              <a:t>Source: The Lancet</a:t>
            </a:r>
            <a:endParaRPr lang="en-GB" dirty="0"/>
          </a:p>
        </p:txBody>
      </p:sp>
    </p:spTree>
    <p:extLst>
      <p:ext uri="{BB962C8B-B14F-4D97-AF65-F5344CB8AC3E}">
        <p14:creationId xmlns:p14="http://schemas.microsoft.com/office/powerpoint/2010/main" val="197311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t, treemap chart&#10;&#10;Description automatically generated">
            <a:extLst>
              <a:ext uri="{FF2B5EF4-FFF2-40B4-BE49-F238E27FC236}">
                <a16:creationId xmlns:a16="http://schemas.microsoft.com/office/drawing/2014/main" id="{858EC80B-56F5-4BCE-A822-6803BFA548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A56257BB-D31B-439F-BB1E-43CD5BD27EE2}"/>
              </a:ext>
            </a:extLst>
          </p:cNvPr>
          <p:cNvSpPr txBox="1"/>
          <p:nvPr/>
        </p:nvSpPr>
        <p:spPr>
          <a:xfrm>
            <a:off x="5944455" y="1380009"/>
            <a:ext cx="5674263" cy="4374980"/>
          </a:xfrm>
          <a:prstGeom prst="rect">
            <a:avLst/>
          </a:prstGeom>
          <a:noFill/>
        </p:spPr>
        <p:txBody>
          <a:bodyPr wrap="square" rtlCol="0">
            <a:spAutoFit/>
          </a:bodyPr>
          <a:lstStyle/>
          <a:p>
            <a:pPr lvl="0">
              <a:lnSpc>
                <a:spcPct val="150000"/>
              </a:lnSpc>
              <a:spcAft>
                <a:spcPts val="800"/>
              </a:spcAft>
            </a:pPr>
            <a:r>
              <a:rPr lang="en-GB" sz="2000" b="1" i="0" dirty="0">
                <a:solidFill>
                  <a:srgbClr val="1F1F1F"/>
                </a:solidFill>
                <a:effectLst/>
                <a:latin typeface="Century Gothic" panose="020B0502020202020204" pitchFamily="34" charset="0"/>
              </a:rPr>
              <a:t>NPS are drugs that are designed to replicate the effects of other illegal substances. </a:t>
            </a:r>
          </a:p>
          <a:p>
            <a:pPr lvl="0">
              <a:lnSpc>
                <a:spcPct val="150000"/>
              </a:lnSpc>
              <a:spcAft>
                <a:spcPts val="800"/>
              </a:spcAft>
            </a:pPr>
            <a:endParaRPr lang="en-GB" sz="2000" b="1" i="0" dirty="0">
              <a:solidFill>
                <a:srgbClr val="1F1F1F"/>
              </a:solidFill>
              <a:effectLst/>
              <a:latin typeface="Century Gothic" panose="020B0502020202020204" pitchFamily="34" charset="0"/>
            </a:endParaRPr>
          </a:p>
          <a:p>
            <a:pPr lvl="0">
              <a:lnSpc>
                <a:spcPct val="150000"/>
              </a:lnSpc>
              <a:spcAft>
                <a:spcPts val="800"/>
              </a:spcAft>
            </a:pPr>
            <a:r>
              <a:rPr lang="en-GB" sz="2000" b="1" i="0" dirty="0">
                <a:solidFill>
                  <a:srgbClr val="1F1F1F"/>
                </a:solidFill>
                <a:effectLst/>
                <a:latin typeface="Century Gothic" panose="020B0502020202020204" pitchFamily="34" charset="0"/>
              </a:rPr>
              <a:t>People may refer to these drugs as “legal highs,” but </a:t>
            </a:r>
            <a:r>
              <a:rPr lang="en-GB" sz="2000" b="1" i="0" dirty="0">
                <a:solidFill>
                  <a:srgbClr val="040C28"/>
                </a:solidFill>
                <a:effectLst/>
                <a:latin typeface="Century Gothic" panose="020B0502020202020204" pitchFamily="34" charset="0"/>
              </a:rPr>
              <a:t>all psychoactive substances are now either under the control of the Misuse of Drugs Act 1971 or subject to the Psychoactive Substances Act 2016</a:t>
            </a:r>
            <a:r>
              <a:rPr lang="en-GB" sz="2000" b="1" i="0" dirty="0">
                <a:solidFill>
                  <a:srgbClr val="1F1F1F"/>
                </a:solidFill>
                <a:effectLst/>
                <a:latin typeface="Century Gothic" panose="020B0502020202020204" pitchFamily="34" charset="0"/>
              </a:rPr>
              <a:t>.</a:t>
            </a:r>
            <a:endParaRPr lang="en-GB" sz="2000" b="1" dirty="0">
              <a:effectLst/>
              <a:latin typeface="Century Gothic" panose="020B0502020202020204" pitchFamily="34" charset="0"/>
              <a:ea typeface="Calibri" panose="020F0502020204030204" pitchFamily="34" charset="0"/>
              <a:cs typeface="Times New Roman" panose="02020603050405020304" pitchFamily="18" charset="0"/>
            </a:endParaRPr>
          </a:p>
          <a:p>
            <a:pPr lvl="0">
              <a:lnSpc>
                <a:spcPct val="150000"/>
              </a:lnSpc>
              <a:spcAft>
                <a:spcPts val="800"/>
              </a:spcAft>
            </a:pPr>
            <a:endParaRPr lang="en-GB" sz="1400" b="1"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5C468EC2-E016-4FF9-A5B1-4D1DDA180483}"/>
              </a:ext>
            </a:extLst>
          </p:cNvPr>
          <p:cNvSpPr txBox="1"/>
          <p:nvPr/>
        </p:nvSpPr>
        <p:spPr>
          <a:xfrm>
            <a:off x="573282" y="3244334"/>
            <a:ext cx="3890966" cy="646331"/>
          </a:xfrm>
          <a:prstGeom prst="rect">
            <a:avLst/>
          </a:prstGeom>
          <a:noFill/>
        </p:spPr>
        <p:txBody>
          <a:bodyPr wrap="square" rtlCol="0">
            <a:spAutoFit/>
          </a:bodyPr>
          <a:lstStyle/>
          <a:p>
            <a:r>
              <a:rPr lang="en-GB" b="1" dirty="0">
                <a:solidFill>
                  <a:schemeClr val="bg1"/>
                </a:solidFill>
                <a:latin typeface="Century Gothic" panose="020B0502020202020204" pitchFamily="34" charset="0"/>
              </a:rPr>
              <a:t>Novel Psychoactive Substances (NPS)</a:t>
            </a:r>
          </a:p>
        </p:txBody>
      </p:sp>
    </p:spTree>
    <p:extLst>
      <p:ext uri="{BB962C8B-B14F-4D97-AF65-F5344CB8AC3E}">
        <p14:creationId xmlns:p14="http://schemas.microsoft.com/office/powerpoint/2010/main" val="21749429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t, treemap chart&#10;&#10;Description automatically generated">
            <a:extLst>
              <a:ext uri="{FF2B5EF4-FFF2-40B4-BE49-F238E27FC236}">
                <a16:creationId xmlns:a16="http://schemas.microsoft.com/office/drawing/2014/main" id="{858EC80B-56F5-4BCE-A822-6803BFA548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descr="A picture containing icon&#10;&#10;Description automatically generated">
            <a:extLst>
              <a:ext uri="{FF2B5EF4-FFF2-40B4-BE49-F238E27FC236}">
                <a16:creationId xmlns:a16="http://schemas.microsoft.com/office/drawing/2014/main" id="{CFE509FB-9F52-4B5D-AE2C-8E1C7CF313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4990" y="-65090"/>
            <a:ext cx="6304600" cy="6304600"/>
          </a:xfrm>
          <a:prstGeom prst="rect">
            <a:avLst/>
          </a:prstGeom>
        </p:spPr>
      </p:pic>
      <p:sp>
        <p:nvSpPr>
          <p:cNvPr id="7" name="TextBox 6">
            <a:extLst>
              <a:ext uri="{FF2B5EF4-FFF2-40B4-BE49-F238E27FC236}">
                <a16:creationId xmlns:a16="http://schemas.microsoft.com/office/drawing/2014/main" id="{5C468EC2-E016-4FF9-A5B1-4D1DDA180483}"/>
              </a:ext>
            </a:extLst>
          </p:cNvPr>
          <p:cNvSpPr txBox="1"/>
          <p:nvPr/>
        </p:nvSpPr>
        <p:spPr>
          <a:xfrm>
            <a:off x="573282" y="3244334"/>
            <a:ext cx="3890966" cy="646331"/>
          </a:xfrm>
          <a:prstGeom prst="rect">
            <a:avLst/>
          </a:prstGeom>
          <a:noFill/>
        </p:spPr>
        <p:txBody>
          <a:bodyPr wrap="square" rtlCol="0">
            <a:spAutoFit/>
          </a:bodyPr>
          <a:lstStyle/>
          <a:p>
            <a:r>
              <a:rPr lang="en-GB" b="1" dirty="0">
                <a:solidFill>
                  <a:schemeClr val="bg1"/>
                </a:solidFill>
                <a:latin typeface="Century Gothic" panose="020B0502020202020204" pitchFamily="34" charset="0"/>
              </a:rPr>
              <a:t>Novel Psychoactive Substances (NPS)</a:t>
            </a:r>
          </a:p>
        </p:txBody>
      </p:sp>
      <p:sp>
        <p:nvSpPr>
          <p:cNvPr id="20" name="TextBox 19">
            <a:extLst>
              <a:ext uri="{FF2B5EF4-FFF2-40B4-BE49-F238E27FC236}">
                <a16:creationId xmlns:a16="http://schemas.microsoft.com/office/drawing/2014/main" id="{2F3C4E5F-B76F-4AE3-9CF8-91DFA2AAFEC9}"/>
              </a:ext>
            </a:extLst>
          </p:cNvPr>
          <p:cNvSpPr txBox="1"/>
          <p:nvPr/>
        </p:nvSpPr>
        <p:spPr>
          <a:xfrm>
            <a:off x="7524599" y="946858"/>
            <a:ext cx="1175322" cy="369332"/>
          </a:xfrm>
          <a:prstGeom prst="rect">
            <a:avLst/>
          </a:prstGeom>
          <a:noFill/>
        </p:spPr>
        <p:txBody>
          <a:bodyPr wrap="none" rtlCol="0">
            <a:spAutoFit/>
          </a:bodyPr>
          <a:lstStyle/>
          <a:p>
            <a:r>
              <a:rPr lang="en-GB" b="1" dirty="0">
                <a:latin typeface="Century Gothic" panose="020B0502020202020204" pitchFamily="34" charset="0"/>
              </a:rPr>
              <a:t>Cheaper</a:t>
            </a:r>
          </a:p>
        </p:txBody>
      </p:sp>
      <p:sp>
        <p:nvSpPr>
          <p:cNvPr id="24" name="TextBox 23">
            <a:extLst>
              <a:ext uri="{FF2B5EF4-FFF2-40B4-BE49-F238E27FC236}">
                <a16:creationId xmlns:a16="http://schemas.microsoft.com/office/drawing/2014/main" id="{E4446A12-8372-4448-851A-0025BB5819CD}"/>
              </a:ext>
            </a:extLst>
          </p:cNvPr>
          <p:cNvSpPr txBox="1"/>
          <p:nvPr/>
        </p:nvSpPr>
        <p:spPr>
          <a:xfrm>
            <a:off x="7524599" y="2325182"/>
            <a:ext cx="4414991" cy="369332"/>
          </a:xfrm>
          <a:prstGeom prst="rect">
            <a:avLst/>
          </a:prstGeom>
          <a:noFill/>
        </p:spPr>
        <p:txBody>
          <a:bodyPr wrap="none" rtlCol="0">
            <a:spAutoFit/>
          </a:bodyPr>
          <a:lstStyle/>
          <a:p>
            <a:r>
              <a:rPr lang="en-GB" b="1" dirty="0">
                <a:latin typeface="Century Gothic" panose="020B0502020202020204" pitchFamily="34" charset="0"/>
              </a:rPr>
              <a:t>Bought on the internet or corner shops</a:t>
            </a:r>
          </a:p>
        </p:txBody>
      </p:sp>
      <p:sp>
        <p:nvSpPr>
          <p:cNvPr id="25" name="TextBox 24">
            <a:extLst>
              <a:ext uri="{FF2B5EF4-FFF2-40B4-BE49-F238E27FC236}">
                <a16:creationId xmlns:a16="http://schemas.microsoft.com/office/drawing/2014/main" id="{9D8C0932-3964-41D5-9FAA-ABA6E3DF19FA}"/>
              </a:ext>
            </a:extLst>
          </p:cNvPr>
          <p:cNvSpPr txBox="1"/>
          <p:nvPr/>
        </p:nvSpPr>
        <p:spPr>
          <a:xfrm>
            <a:off x="7601543" y="3703506"/>
            <a:ext cx="1659429" cy="369332"/>
          </a:xfrm>
          <a:prstGeom prst="rect">
            <a:avLst/>
          </a:prstGeom>
          <a:noFill/>
        </p:spPr>
        <p:txBody>
          <a:bodyPr wrap="none" rtlCol="0">
            <a:spAutoFit/>
          </a:bodyPr>
          <a:lstStyle/>
          <a:p>
            <a:r>
              <a:rPr lang="en-GB" b="1" dirty="0">
                <a:latin typeface="Century Gothic" panose="020B0502020202020204" pitchFamily="34" charset="0"/>
              </a:rPr>
              <a:t>A lot stronger</a:t>
            </a:r>
          </a:p>
        </p:txBody>
      </p:sp>
      <p:sp>
        <p:nvSpPr>
          <p:cNvPr id="27" name="TextBox 26">
            <a:extLst>
              <a:ext uri="{FF2B5EF4-FFF2-40B4-BE49-F238E27FC236}">
                <a16:creationId xmlns:a16="http://schemas.microsoft.com/office/drawing/2014/main" id="{51B2A1B1-A3D5-4670-BFCA-68CA94EBFAE7}"/>
              </a:ext>
            </a:extLst>
          </p:cNvPr>
          <p:cNvSpPr txBox="1"/>
          <p:nvPr/>
        </p:nvSpPr>
        <p:spPr>
          <a:xfrm>
            <a:off x="7524599" y="5112608"/>
            <a:ext cx="2454518" cy="677108"/>
          </a:xfrm>
          <a:prstGeom prst="rect">
            <a:avLst/>
          </a:prstGeom>
          <a:noFill/>
        </p:spPr>
        <p:txBody>
          <a:bodyPr wrap="none" rtlCol="0">
            <a:spAutoFit/>
          </a:bodyPr>
          <a:lstStyle/>
          <a:p>
            <a:r>
              <a:rPr lang="en-GB" b="1" dirty="0">
                <a:latin typeface="Century Gothic" panose="020B0502020202020204" pitchFamily="34" charset="0"/>
              </a:rPr>
              <a:t>Advertised as LEGAL</a:t>
            </a:r>
          </a:p>
          <a:p>
            <a:endParaRPr lang="en-GB" sz="2000" b="1" dirty="0">
              <a:latin typeface="Century Gothic" panose="020B0502020202020204" pitchFamily="34" charset="0"/>
            </a:endParaRPr>
          </a:p>
        </p:txBody>
      </p:sp>
    </p:spTree>
    <p:extLst>
      <p:ext uri="{BB962C8B-B14F-4D97-AF65-F5344CB8AC3E}">
        <p14:creationId xmlns:p14="http://schemas.microsoft.com/office/powerpoint/2010/main" val="2254915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1+#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1+#ppt_w/2"/>
                                          </p:val>
                                        </p:tav>
                                        <p:tav tm="100000">
                                          <p:val>
                                            <p:strVal val="#ppt_x"/>
                                          </p:val>
                                        </p:tav>
                                      </p:tavLst>
                                    </p:anim>
                                    <p:anim calcmode="lin" valueType="num">
                                      <p:cBhvr additive="base">
                                        <p:cTn id="14"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1+#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fill="hold"/>
                                        <p:tgtEl>
                                          <p:spTgt spid="27"/>
                                        </p:tgtEl>
                                        <p:attrNameLst>
                                          <p:attrName>ppt_x</p:attrName>
                                        </p:attrNameLst>
                                      </p:cBhvr>
                                      <p:tavLst>
                                        <p:tav tm="0">
                                          <p:val>
                                            <p:strVal val="1+#ppt_w/2"/>
                                          </p:val>
                                        </p:tav>
                                        <p:tav tm="100000">
                                          <p:val>
                                            <p:strVal val="#ppt_x"/>
                                          </p:val>
                                        </p:tav>
                                      </p:tavLst>
                                    </p:anim>
                                    <p:anim calcmode="lin" valueType="num">
                                      <p:cBhvr additive="base">
                                        <p:cTn id="26"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t, treemap chart&#10;&#10;Description automatically generated">
            <a:extLst>
              <a:ext uri="{FF2B5EF4-FFF2-40B4-BE49-F238E27FC236}">
                <a16:creationId xmlns:a16="http://schemas.microsoft.com/office/drawing/2014/main" id="{858EC80B-56F5-4BCE-A822-6803BFA548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5C468EC2-E016-4FF9-A5B1-4D1DDA180483}"/>
              </a:ext>
            </a:extLst>
          </p:cNvPr>
          <p:cNvSpPr txBox="1"/>
          <p:nvPr/>
        </p:nvSpPr>
        <p:spPr>
          <a:xfrm>
            <a:off x="573282" y="3244334"/>
            <a:ext cx="3890966" cy="646331"/>
          </a:xfrm>
          <a:prstGeom prst="rect">
            <a:avLst/>
          </a:prstGeom>
          <a:noFill/>
        </p:spPr>
        <p:txBody>
          <a:bodyPr wrap="square" rtlCol="0">
            <a:spAutoFit/>
          </a:bodyPr>
          <a:lstStyle/>
          <a:p>
            <a:r>
              <a:rPr lang="en-GB" b="1" dirty="0">
                <a:solidFill>
                  <a:schemeClr val="bg1"/>
                </a:solidFill>
                <a:latin typeface="Century Gothic" panose="020B0502020202020204" pitchFamily="34" charset="0"/>
              </a:rPr>
              <a:t>Novel Psychoactive Substances (NPS)</a:t>
            </a:r>
          </a:p>
        </p:txBody>
      </p:sp>
      <p:pic>
        <p:nvPicPr>
          <p:cNvPr id="5" name="Picture 4" descr="A picture containing text&#10;&#10;Description automatically generated">
            <a:extLst>
              <a:ext uri="{FF2B5EF4-FFF2-40B4-BE49-F238E27FC236}">
                <a16:creationId xmlns:a16="http://schemas.microsoft.com/office/drawing/2014/main" id="{1996E9C8-97AA-406B-BDAA-01E8929CD4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2828" y="1313751"/>
            <a:ext cx="5490210" cy="5490210"/>
          </a:xfrm>
          <a:prstGeom prst="rect">
            <a:avLst/>
          </a:prstGeom>
        </p:spPr>
      </p:pic>
      <p:sp>
        <p:nvSpPr>
          <p:cNvPr id="11" name="TextBox 10">
            <a:extLst>
              <a:ext uri="{FF2B5EF4-FFF2-40B4-BE49-F238E27FC236}">
                <a16:creationId xmlns:a16="http://schemas.microsoft.com/office/drawing/2014/main" id="{2871119D-80EC-4E06-BE41-DDAC2239C865}"/>
              </a:ext>
            </a:extLst>
          </p:cNvPr>
          <p:cNvSpPr txBox="1"/>
          <p:nvPr/>
        </p:nvSpPr>
        <p:spPr>
          <a:xfrm>
            <a:off x="5867037" y="544599"/>
            <a:ext cx="4867038" cy="707886"/>
          </a:xfrm>
          <a:prstGeom prst="rect">
            <a:avLst/>
          </a:prstGeom>
          <a:noFill/>
        </p:spPr>
        <p:txBody>
          <a:bodyPr wrap="none" rtlCol="0">
            <a:spAutoFit/>
          </a:bodyPr>
          <a:lstStyle/>
          <a:p>
            <a:r>
              <a:rPr lang="en-GB" sz="4000" b="1" dirty="0">
                <a:solidFill>
                  <a:srgbClr val="5E1B6D"/>
                </a:solidFill>
                <a:latin typeface="Century Gothic" panose="020B0502020202020204" pitchFamily="34" charset="0"/>
              </a:rPr>
              <a:t>Some ‘Legal’ Highs</a:t>
            </a:r>
            <a:endParaRPr lang="en-GB" sz="2000" b="1" dirty="0">
              <a:solidFill>
                <a:srgbClr val="5E1B6D"/>
              </a:solidFill>
              <a:latin typeface="Century Gothic" panose="020B0502020202020204" pitchFamily="34" charset="0"/>
            </a:endParaRPr>
          </a:p>
        </p:txBody>
      </p:sp>
      <p:sp>
        <p:nvSpPr>
          <p:cNvPr id="12" name="TextBox 11">
            <a:extLst>
              <a:ext uri="{FF2B5EF4-FFF2-40B4-BE49-F238E27FC236}">
                <a16:creationId xmlns:a16="http://schemas.microsoft.com/office/drawing/2014/main" id="{87A1C0F5-35DA-46E8-9D34-7CFE46A86293}"/>
              </a:ext>
            </a:extLst>
          </p:cNvPr>
          <p:cNvSpPr txBox="1"/>
          <p:nvPr/>
        </p:nvSpPr>
        <p:spPr>
          <a:xfrm>
            <a:off x="5905746" y="1255289"/>
            <a:ext cx="5674263" cy="414857"/>
          </a:xfrm>
          <a:prstGeom prst="rect">
            <a:avLst/>
          </a:prstGeom>
          <a:noFill/>
        </p:spPr>
        <p:txBody>
          <a:bodyPr wrap="square" rtlCol="0">
            <a:spAutoFit/>
          </a:bodyPr>
          <a:lstStyle/>
          <a:p>
            <a:pPr lvl="0">
              <a:lnSpc>
                <a:spcPct val="150000"/>
              </a:lnSpc>
              <a:spcAft>
                <a:spcPts val="800"/>
              </a:spcAft>
            </a:pPr>
            <a:r>
              <a:rPr lang="en-GB" sz="1600" dirty="0">
                <a:effectLst/>
                <a:latin typeface="Century Gothic" panose="020B0502020202020204" pitchFamily="34" charset="0"/>
                <a:ea typeface="Calibri" panose="020F0502020204030204" pitchFamily="34" charset="0"/>
                <a:cs typeface="Times New Roman" panose="02020603050405020304" pitchFamily="18" charset="0"/>
              </a:rPr>
              <a:t>TASK – Can you name some legal high?</a:t>
            </a:r>
          </a:p>
        </p:txBody>
      </p:sp>
      <p:sp>
        <p:nvSpPr>
          <p:cNvPr id="13" name="TextBox 12">
            <a:extLst>
              <a:ext uri="{FF2B5EF4-FFF2-40B4-BE49-F238E27FC236}">
                <a16:creationId xmlns:a16="http://schemas.microsoft.com/office/drawing/2014/main" id="{0BECCA67-11CE-42C2-8AED-B190E64F68D2}"/>
              </a:ext>
            </a:extLst>
          </p:cNvPr>
          <p:cNvSpPr txBox="1"/>
          <p:nvPr/>
        </p:nvSpPr>
        <p:spPr>
          <a:xfrm rot="20780605">
            <a:off x="5945875" y="3717517"/>
            <a:ext cx="1016625" cy="461665"/>
          </a:xfrm>
          <a:prstGeom prst="rect">
            <a:avLst/>
          </a:prstGeom>
          <a:noFill/>
        </p:spPr>
        <p:txBody>
          <a:bodyPr wrap="none" rtlCol="0">
            <a:spAutoFit/>
          </a:bodyPr>
          <a:lstStyle/>
          <a:p>
            <a:r>
              <a:rPr lang="en-GB" sz="2400" b="1" dirty="0">
                <a:solidFill>
                  <a:srgbClr val="0081C1"/>
                </a:solidFill>
                <a:latin typeface="Century Gothic" panose="020B0502020202020204" pitchFamily="34" charset="0"/>
              </a:rPr>
              <a:t>Spice</a:t>
            </a:r>
            <a:endParaRPr lang="en-GB" sz="2000" b="1" dirty="0">
              <a:solidFill>
                <a:srgbClr val="0081C1"/>
              </a:solidFill>
              <a:latin typeface="Century Gothic" panose="020B0502020202020204" pitchFamily="34" charset="0"/>
            </a:endParaRPr>
          </a:p>
        </p:txBody>
      </p:sp>
      <p:sp>
        <p:nvSpPr>
          <p:cNvPr id="14" name="TextBox 13">
            <a:extLst>
              <a:ext uri="{FF2B5EF4-FFF2-40B4-BE49-F238E27FC236}">
                <a16:creationId xmlns:a16="http://schemas.microsoft.com/office/drawing/2014/main" id="{2C155E5A-0EEF-4E56-9A1D-B425948F1612}"/>
              </a:ext>
            </a:extLst>
          </p:cNvPr>
          <p:cNvSpPr txBox="1"/>
          <p:nvPr/>
        </p:nvSpPr>
        <p:spPr>
          <a:xfrm rot="20419986">
            <a:off x="5575493" y="2744054"/>
            <a:ext cx="2082972" cy="461665"/>
          </a:xfrm>
          <a:prstGeom prst="rect">
            <a:avLst/>
          </a:prstGeom>
          <a:noFill/>
        </p:spPr>
        <p:txBody>
          <a:bodyPr wrap="square" rtlCol="0">
            <a:spAutoFit/>
          </a:bodyPr>
          <a:lstStyle/>
          <a:p>
            <a:r>
              <a:rPr lang="en-GB" sz="2400" b="1" dirty="0">
                <a:solidFill>
                  <a:srgbClr val="0081C1"/>
                </a:solidFill>
                <a:latin typeface="Century Gothic" panose="020B0502020202020204" pitchFamily="34" charset="0"/>
              </a:rPr>
              <a:t>Plant Food</a:t>
            </a:r>
            <a:endParaRPr lang="en-GB" sz="2000" b="1" dirty="0">
              <a:solidFill>
                <a:srgbClr val="0081C1"/>
              </a:solidFill>
              <a:latin typeface="Century Gothic" panose="020B0502020202020204" pitchFamily="34" charset="0"/>
            </a:endParaRPr>
          </a:p>
        </p:txBody>
      </p:sp>
      <p:sp>
        <p:nvSpPr>
          <p:cNvPr id="16" name="TextBox 15">
            <a:extLst>
              <a:ext uri="{FF2B5EF4-FFF2-40B4-BE49-F238E27FC236}">
                <a16:creationId xmlns:a16="http://schemas.microsoft.com/office/drawing/2014/main" id="{FE73C38F-0631-4A31-8262-B3959CD25230}"/>
              </a:ext>
            </a:extLst>
          </p:cNvPr>
          <p:cNvSpPr txBox="1"/>
          <p:nvPr/>
        </p:nvSpPr>
        <p:spPr>
          <a:xfrm rot="807864">
            <a:off x="7067270" y="2276941"/>
            <a:ext cx="1831845" cy="461665"/>
          </a:xfrm>
          <a:prstGeom prst="rect">
            <a:avLst/>
          </a:prstGeom>
          <a:noFill/>
        </p:spPr>
        <p:txBody>
          <a:bodyPr wrap="square" rtlCol="0">
            <a:spAutoFit/>
          </a:bodyPr>
          <a:lstStyle/>
          <a:p>
            <a:r>
              <a:rPr lang="en-GB" sz="2400" b="1" dirty="0">
                <a:solidFill>
                  <a:srgbClr val="0081C1"/>
                </a:solidFill>
                <a:latin typeface="Century Gothic" panose="020B0502020202020204" pitchFamily="34" charset="0"/>
              </a:rPr>
              <a:t>Bubble</a:t>
            </a:r>
          </a:p>
        </p:txBody>
      </p:sp>
      <p:sp>
        <p:nvSpPr>
          <p:cNvPr id="17" name="TextBox 16">
            <a:extLst>
              <a:ext uri="{FF2B5EF4-FFF2-40B4-BE49-F238E27FC236}">
                <a16:creationId xmlns:a16="http://schemas.microsoft.com/office/drawing/2014/main" id="{DE487E4D-EF0E-4478-9668-D145DB45E0E9}"/>
              </a:ext>
            </a:extLst>
          </p:cNvPr>
          <p:cNvSpPr txBox="1"/>
          <p:nvPr/>
        </p:nvSpPr>
        <p:spPr>
          <a:xfrm rot="360777">
            <a:off x="5650993" y="4652075"/>
            <a:ext cx="2404918" cy="461665"/>
          </a:xfrm>
          <a:prstGeom prst="rect">
            <a:avLst/>
          </a:prstGeom>
          <a:noFill/>
        </p:spPr>
        <p:txBody>
          <a:bodyPr wrap="square" rtlCol="0">
            <a:spAutoFit/>
          </a:bodyPr>
          <a:lstStyle/>
          <a:p>
            <a:r>
              <a:rPr lang="en-GB" sz="2400" b="1" dirty="0">
                <a:solidFill>
                  <a:srgbClr val="0081C1"/>
                </a:solidFill>
              </a:rPr>
              <a:t>Bath salts</a:t>
            </a:r>
          </a:p>
        </p:txBody>
      </p:sp>
      <p:sp>
        <p:nvSpPr>
          <p:cNvPr id="3" name="TextBox 2">
            <a:extLst>
              <a:ext uri="{FF2B5EF4-FFF2-40B4-BE49-F238E27FC236}">
                <a16:creationId xmlns:a16="http://schemas.microsoft.com/office/drawing/2014/main" id="{0B35562E-6196-BA47-3821-EA0A331C821F}"/>
              </a:ext>
            </a:extLst>
          </p:cNvPr>
          <p:cNvSpPr txBox="1"/>
          <p:nvPr/>
        </p:nvSpPr>
        <p:spPr>
          <a:xfrm rot="18784075">
            <a:off x="9205408" y="2167562"/>
            <a:ext cx="1573227" cy="461665"/>
          </a:xfrm>
          <a:prstGeom prst="rect">
            <a:avLst/>
          </a:prstGeom>
          <a:noFill/>
        </p:spPr>
        <p:txBody>
          <a:bodyPr wrap="square" rtlCol="0">
            <a:spAutoFit/>
          </a:bodyPr>
          <a:lstStyle/>
          <a:p>
            <a:r>
              <a:rPr lang="en-GB" sz="2400" b="1" dirty="0">
                <a:solidFill>
                  <a:srgbClr val="0081C1"/>
                </a:solidFill>
                <a:latin typeface="Century Gothic" panose="020B0502020202020204" pitchFamily="34" charset="0"/>
              </a:rPr>
              <a:t>Balloons</a:t>
            </a:r>
          </a:p>
        </p:txBody>
      </p:sp>
      <p:sp>
        <p:nvSpPr>
          <p:cNvPr id="4" name="TextBox 3">
            <a:extLst>
              <a:ext uri="{FF2B5EF4-FFF2-40B4-BE49-F238E27FC236}">
                <a16:creationId xmlns:a16="http://schemas.microsoft.com/office/drawing/2014/main" id="{7691699D-C4EE-46E9-AC6F-6FA3077E63C7}"/>
              </a:ext>
            </a:extLst>
          </p:cNvPr>
          <p:cNvSpPr txBox="1"/>
          <p:nvPr/>
        </p:nvSpPr>
        <p:spPr>
          <a:xfrm rot="457791">
            <a:off x="10624362" y="2960348"/>
            <a:ext cx="2621701" cy="461665"/>
          </a:xfrm>
          <a:prstGeom prst="rect">
            <a:avLst/>
          </a:prstGeom>
          <a:noFill/>
        </p:spPr>
        <p:txBody>
          <a:bodyPr wrap="square" rtlCol="0">
            <a:spAutoFit/>
          </a:bodyPr>
          <a:lstStyle/>
          <a:p>
            <a:r>
              <a:rPr lang="en-GB" sz="2400" b="1" dirty="0">
                <a:solidFill>
                  <a:srgbClr val="0081C1"/>
                </a:solidFill>
              </a:rPr>
              <a:t>Drone</a:t>
            </a:r>
            <a:endParaRPr lang="en-GB" sz="2400" b="1" dirty="0">
              <a:solidFill>
                <a:srgbClr val="0081C1"/>
              </a:solidFill>
              <a:latin typeface="Century Gothic" panose="020B0502020202020204" pitchFamily="34" charset="0"/>
            </a:endParaRPr>
          </a:p>
        </p:txBody>
      </p:sp>
      <p:sp>
        <p:nvSpPr>
          <p:cNvPr id="6" name="TextBox 5">
            <a:extLst>
              <a:ext uri="{FF2B5EF4-FFF2-40B4-BE49-F238E27FC236}">
                <a16:creationId xmlns:a16="http://schemas.microsoft.com/office/drawing/2014/main" id="{C70685AB-FD80-7D53-C40E-73CF613B6E8A}"/>
              </a:ext>
            </a:extLst>
          </p:cNvPr>
          <p:cNvSpPr txBox="1"/>
          <p:nvPr/>
        </p:nvSpPr>
        <p:spPr>
          <a:xfrm rot="19822214">
            <a:off x="10374855" y="3839790"/>
            <a:ext cx="1699615" cy="830997"/>
          </a:xfrm>
          <a:prstGeom prst="rect">
            <a:avLst/>
          </a:prstGeom>
          <a:noFill/>
        </p:spPr>
        <p:txBody>
          <a:bodyPr wrap="square" rtlCol="0">
            <a:spAutoFit/>
          </a:bodyPr>
          <a:lstStyle/>
          <a:p>
            <a:r>
              <a:rPr lang="en-GB" sz="2400" b="1" dirty="0">
                <a:solidFill>
                  <a:srgbClr val="0081C1"/>
                </a:solidFill>
                <a:latin typeface="Century Gothic" panose="020B0502020202020204" pitchFamily="34" charset="0"/>
              </a:rPr>
              <a:t>Black Mamba</a:t>
            </a:r>
            <a:endParaRPr lang="en-GB" sz="2000" b="1" dirty="0">
              <a:solidFill>
                <a:srgbClr val="0081C1"/>
              </a:solidFill>
              <a:latin typeface="Century Gothic" panose="020B0502020202020204" pitchFamily="34" charset="0"/>
            </a:endParaRPr>
          </a:p>
        </p:txBody>
      </p:sp>
      <p:sp>
        <p:nvSpPr>
          <p:cNvPr id="8" name="TextBox 7">
            <a:extLst>
              <a:ext uri="{FF2B5EF4-FFF2-40B4-BE49-F238E27FC236}">
                <a16:creationId xmlns:a16="http://schemas.microsoft.com/office/drawing/2014/main" id="{0CB8979E-E57F-15D0-07D1-A928241A5C3C}"/>
              </a:ext>
            </a:extLst>
          </p:cNvPr>
          <p:cNvSpPr txBox="1"/>
          <p:nvPr/>
        </p:nvSpPr>
        <p:spPr>
          <a:xfrm rot="1120325">
            <a:off x="10442821" y="5837147"/>
            <a:ext cx="2404918" cy="461665"/>
          </a:xfrm>
          <a:prstGeom prst="rect">
            <a:avLst/>
          </a:prstGeom>
          <a:noFill/>
        </p:spPr>
        <p:txBody>
          <a:bodyPr wrap="square" rtlCol="0">
            <a:spAutoFit/>
          </a:bodyPr>
          <a:lstStyle/>
          <a:p>
            <a:r>
              <a:rPr lang="en-GB" sz="2400" b="1" dirty="0">
                <a:solidFill>
                  <a:srgbClr val="0081C1"/>
                </a:solidFill>
              </a:rPr>
              <a:t>N-Bomb</a:t>
            </a:r>
          </a:p>
        </p:txBody>
      </p:sp>
      <p:sp>
        <p:nvSpPr>
          <p:cNvPr id="9" name="TextBox 8">
            <a:extLst>
              <a:ext uri="{FF2B5EF4-FFF2-40B4-BE49-F238E27FC236}">
                <a16:creationId xmlns:a16="http://schemas.microsoft.com/office/drawing/2014/main" id="{6ACBA6E5-2831-7E39-41DA-58B106C2442F}"/>
              </a:ext>
            </a:extLst>
          </p:cNvPr>
          <p:cNvSpPr txBox="1"/>
          <p:nvPr/>
        </p:nvSpPr>
        <p:spPr>
          <a:xfrm rot="20487707">
            <a:off x="5576124" y="5487342"/>
            <a:ext cx="2404918" cy="461665"/>
          </a:xfrm>
          <a:prstGeom prst="rect">
            <a:avLst/>
          </a:prstGeom>
          <a:noFill/>
        </p:spPr>
        <p:txBody>
          <a:bodyPr wrap="square" rtlCol="0">
            <a:spAutoFit/>
          </a:bodyPr>
          <a:lstStyle/>
          <a:p>
            <a:r>
              <a:rPr lang="en-US" sz="2400" b="1" dirty="0">
                <a:solidFill>
                  <a:srgbClr val="0081C1"/>
                </a:solidFill>
              </a:rPr>
              <a:t>M-CAT</a:t>
            </a:r>
            <a:endParaRPr lang="en-GB" sz="2400" b="1" dirty="0">
              <a:solidFill>
                <a:srgbClr val="0081C1"/>
              </a:solidFill>
            </a:endParaRPr>
          </a:p>
        </p:txBody>
      </p:sp>
    </p:spTree>
    <p:extLst>
      <p:ext uri="{BB962C8B-B14F-4D97-AF65-F5344CB8AC3E}">
        <p14:creationId xmlns:p14="http://schemas.microsoft.com/office/powerpoint/2010/main" val="2860126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6" grpId="0"/>
      <p:bldP spid="17" grpId="0"/>
      <p:bldP spid="3" grpId="0"/>
      <p:bldP spid="4" grpId="0"/>
      <p:bldP spid="6"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10;&#10;Description automatically generated">
            <a:extLst>
              <a:ext uri="{FF2B5EF4-FFF2-40B4-BE49-F238E27FC236}">
                <a16:creationId xmlns:a16="http://schemas.microsoft.com/office/drawing/2014/main" id="{842CAE3D-12AB-4FEB-B593-01A45E3895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2C8A91A1-4581-165E-95BE-88F099EA9F53}"/>
              </a:ext>
            </a:extLst>
          </p:cNvPr>
          <p:cNvSpPr/>
          <p:nvPr/>
        </p:nvSpPr>
        <p:spPr>
          <a:xfrm>
            <a:off x="5462337" y="5690937"/>
            <a:ext cx="6448926" cy="1046747"/>
          </a:xfrm>
          <a:prstGeom prst="rect">
            <a:avLst/>
          </a:prstGeom>
          <a:solidFill>
            <a:srgbClr val="A0C515"/>
          </a:solidFill>
          <a:ln>
            <a:solidFill>
              <a:srgbClr val="A0C5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27546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9" name="Rectangle 1058">
            <a:extLst>
              <a:ext uri="{FF2B5EF4-FFF2-40B4-BE49-F238E27FC236}">
                <a16:creationId xmlns:a16="http://schemas.microsoft.com/office/drawing/2014/main" id="{129F4FEF-3F4E-4042-8E6D-C24E201FB3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urple rectangle with white text&#10;&#10;Description automatically generated">
            <a:extLst>
              <a:ext uri="{FF2B5EF4-FFF2-40B4-BE49-F238E27FC236}">
                <a16:creationId xmlns:a16="http://schemas.microsoft.com/office/drawing/2014/main" id="{565C3EEB-2CB3-5049-1821-5D33C3B6F3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descr="Hot Sale Lachgas Crackers for 8g N2O Canisters Laughing Gas N2O Cracker NOS  Dispenser Nitrous Oxide Balloons Cream Cracker|n2o cracker|cream  crackerslachgas cracker - AliExpress">
            <a:extLst>
              <a:ext uri="{FF2B5EF4-FFF2-40B4-BE49-F238E27FC236}">
                <a16:creationId xmlns:a16="http://schemas.microsoft.com/office/drawing/2014/main" id="{92EECF48-7FAD-368F-778D-FA520A6AD56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528" r="1" b="19813"/>
          <a:stretch/>
        </p:blipFill>
        <p:spPr bwMode="auto">
          <a:xfrm>
            <a:off x="5346702" y="0"/>
            <a:ext cx="6105116" cy="4191736"/>
          </a:xfrm>
          <a:custGeom>
            <a:avLst/>
            <a:gdLst/>
            <a:ahLst/>
            <a:cxnLst/>
            <a:rect l="l" t="t" r="r" b="b"/>
            <a:pathLst>
              <a:path w="6105136" h="4191746">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007468" y="4190779"/>
                  <a:pt x="1790648" y="4201115"/>
                  <a:pt x="1535079" y="4190306"/>
                </a:cubicBez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a:noFill/>
          <a:extLst>
            <a:ext uri="{909E8E84-426E-40DD-AFC4-6F175D3DCCD1}">
              <a14:hiddenFill xmlns:a14="http://schemas.microsoft.com/office/drawing/2010/main">
                <a:solidFill>
                  <a:srgbClr val="FFFFFF"/>
                </a:solidFill>
              </a14:hiddenFill>
            </a:ext>
          </a:extLst>
        </p:spPr>
      </p:pic>
      <p:pic>
        <p:nvPicPr>
          <p:cNvPr id="1028" name="Picture 4" descr="Nitrous oxide shopping spree - this is how easy it was to buy 'hippy crack'  in Birmingham - Birmingham Live">
            <a:extLst>
              <a:ext uri="{FF2B5EF4-FFF2-40B4-BE49-F238E27FC236}">
                <a16:creationId xmlns:a16="http://schemas.microsoft.com/office/drawing/2014/main" id="{EFDC219C-35D5-5FE5-DEA7-9CD84D19001C}"/>
              </a:ext>
            </a:extLst>
          </p:cNvPr>
          <p:cNvPicPr>
            <a:picLocks noGrp="1" noChangeAspect="1" noChangeArrowheads="1"/>
          </p:cNvPicPr>
          <p:nvPr>
            <p:ph type="pic" idx="1"/>
          </p:nvPr>
        </p:nvPicPr>
        <p:blipFill rotWithShape="1">
          <a:blip r:embed="rId5">
            <a:extLst>
              <a:ext uri="{28A0092B-C50C-407E-A947-70E740481C1C}">
                <a14:useLocalDpi xmlns:a14="http://schemas.microsoft.com/office/drawing/2010/main" val="0"/>
              </a:ext>
            </a:extLst>
          </a:blip>
          <a:srcRect t="22870" r="2" b="17167"/>
          <a:stretch/>
        </p:blipFill>
        <p:spPr bwMode="auto">
          <a:xfrm>
            <a:off x="6774836" y="4304418"/>
            <a:ext cx="5414116" cy="2553582"/>
          </a:xfrm>
          <a:custGeom>
            <a:avLst/>
            <a:gdLst/>
            <a:ahLst/>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a:noFill/>
          <a:extLst>
            <a:ext uri="{909E8E84-426E-40DD-AFC4-6F175D3DCCD1}">
              <a14:hiddenFill xmlns:a14="http://schemas.microsoft.com/office/drawing/2010/main">
                <a:solidFill>
                  <a:srgbClr val="FFFFFF"/>
                </a:solidFill>
              </a14:hiddenFill>
            </a:ext>
          </a:extLst>
        </p:spPr>
      </p:pic>
      <p:sp>
        <p:nvSpPr>
          <p:cNvPr id="6" name="Content Placeholder 1029">
            <a:extLst>
              <a:ext uri="{FF2B5EF4-FFF2-40B4-BE49-F238E27FC236}">
                <a16:creationId xmlns:a16="http://schemas.microsoft.com/office/drawing/2014/main" id="{EEB567DF-12CE-30E3-6C6D-2EA1C2E862EE}"/>
              </a:ext>
            </a:extLst>
          </p:cNvPr>
          <p:cNvSpPr txBox="1">
            <a:spLocks/>
          </p:cNvSpPr>
          <p:nvPr/>
        </p:nvSpPr>
        <p:spPr>
          <a:xfrm>
            <a:off x="551847" y="2912533"/>
            <a:ext cx="4380326" cy="28786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1400" b="1" dirty="0">
                <a:solidFill>
                  <a:schemeClr val="bg1"/>
                </a:solidFill>
                <a:latin typeface="Century Gothic" panose="020B0502020202020204" pitchFamily="34" charset="0"/>
              </a:rPr>
              <a:t>Taking Nitrous Oxide</a:t>
            </a:r>
          </a:p>
        </p:txBody>
      </p:sp>
      <p:sp>
        <p:nvSpPr>
          <p:cNvPr id="7" name="Content Placeholder 1029">
            <a:extLst>
              <a:ext uri="{FF2B5EF4-FFF2-40B4-BE49-F238E27FC236}">
                <a16:creationId xmlns:a16="http://schemas.microsoft.com/office/drawing/2014/main" id="{6093E909-91E7-2E3A-2204-27DAC240A0DE}"/>
              </a:ext>
            </a:extLst>
          </p:cNvPr>
          <p:cNvSpPr txBox="1">
            <a:spLocks/>
          </p:cNvSpPr>
          <p:nvPr/>
        </p:nvSpPr>
        <p:spPr>
          <a:xfrm>
            <a:off x="551847" y="3191933"/>
            <a:ext cx="4380326" cy="28786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buFont typeface="Arial" panose="020B0604020202020204" pitchFamily="34" charset="0"/>
              <a:buChar char="•"/>
            </a:pPr>
            <a:r>
              <a:rPr lang="en-US" sz="1400" dirty="0">
                <a:solidFill>
                  <a:schemeClr val="bg1"/>
                </a:solidFill>
                <a:latin typeface="Century Gothic" panose="020B0502020202020204" pitchFamily="34" charset="0"/>
              </a:rPr>
              <a:t>Feelings of euphoria, </a:t>
            </a:r>
            <a:r>
              <a:rPr lang="en-US" sz="1400" dirty="0" err="1">
                <a:solidFill>
                  <a:schemeClr val="bg1"/>
                </a:solidFill>
                <a:latin typeface="Century Gothic" panose="020B0502020202020204" pitchFamily="34" charset="0"/>
              </a:rPr>
              <a:t>relaxa`tion</a:t>
            </a:r>
            <a:r>
              <a:rPr lang="en-US" sz="1400" dirty="0">
                <a:solidFill>
                  <a:schemeClr val="bg1"/>
                </a:solidFill>
                <a:latin typeface="Century Gothic" panose="020B0502020202020204" pitchFamily="34" charset="0"/>
              </a:rPr>
              <a:t> &amp; calmness</a:t>
            </a:r>
          </a:p>
        </p:txBody>
      </p:sp>
      <p:sp>
        <p:nvSpPr>
          <p:cNvPr id="9" name="Content Placeholder 1029">
            <a:extLst>
              <a:ext uri="{FF2B5EF4-FFF2-40B4-BE49-F238E27FC236}">
                <a16:creationId xmlns:a16="http://schemas.microsoft.com/office/drawing/2014/main" id="{915D5375-95B2-44CF-06AC-D3DDF1476965}"/>
              </a:ext>
            </a:extLst>
          </p:cNvPr>
          <p:cNvSpPr txBox="1">
            <a:spLocks/>
          </p:cNvSpPr>
          <p:nvPr/>
        </p:nvSpPr>
        <p:spPr>
          <a:xfrm>
            <a:off x="548799" y="3549707"/>
            <a:ext cx="4213193" cy="51815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buFont typeface="Arial" panose="020B0604020202020204" pitchFamily="34" charset="0"/>
              <a:buChar char="•"/>
            </a:pPr>
            <a:r>
              <a:rPr lang="en-US" sz="1400" dirty="0">
                <a:solidFill>
                  <a:schemeClr val="bg1"/>
                </a:solidFill>
                <a:latin typeface="Century Gothic" panose="020B0502020202020204" pitchFamily="34" charset="0"/>
              </a:rPr>
              <a:t>Fits of giggles and laughter</a:t>
            </a:r>
          </a:p>
        </p:txBody>
      </p:sp>
      <p:sp>
        <p:nvSpPr>
          <p:cNvPr id="10" name="Content Placeholder 1029">
            <a:extLst>
              <a:ext uri="{FF2B5EF4-FFF2-40B4-BE49-F238E27FC236}">
                <a16:creationId xmlns:a16="http://schemas.microsoft.com/office/drawing/2014/main" id="{15A2D90F-EF6B-0AFD-4748-3F1E689CFE57}"/>
              </a:ext>
            </a:extLst>
          </p:cNvPr>
          <p:cNvSpPr txBox="1">
            <a:spLocks/>
          </p:cNvSpPr>
          <p:nvPr/>
        </p:nvSpPr>
        <p:spPr>
          <a:xfrm>
            <a:off x="537531" y="3932656"/>
            <a:ext cx="4213193" cy="51815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buFont typeface="Arial" panose="020B0604020202020204" pitchFamily="34" charset="0"/>
              <a:buChar char="•"/>
            </a:pPr>
            <a:r>
              <a:rPr lang="en-US" sz="1400" dirty="0">
                <a:solidFill>
                  <a:schemeClr val="bg1"/>
                </a:solidFill>
                <a:latin typeface="Century Gothic" panose="020B0502020202020204" pitchFamily="34" charset="0"/>
              </a:rPr>
              <a:t>Sound distortions and hallucinations</a:t>
            </a:r>
          </a:p>
        </p:txBody>
      </p:sp>
      <p:sp>
        <p:nvSpPr>
          <p:cNvPr id="11" name="Content Placeholder 1029">
            <a:extLst>
              <a:ext uri="{FF2B5EF4-FFF2-40B4-BE49-F238E27FC236}">
                <a16:creationId xmlns:a16="http://schemas.microsoft.com/office/drawing/2014/main" id="{8B13EA39-8065-1E51-2D7A-87F5161BBF79}"/>
              </a:ext>
            </a:extLst>
          </p:cNvPr>
          <p:cNvSpPr txBox="1">
            <a:spLocks/>
          </p:cNvSpPr>
          <p:nvPr/>
        </p:nvSpPr>
        <p:spPr>
          <a:xfrm>
            <a:off x="551847" y="4507652"/>
            <a:ext cx="4380326" cy="28786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1400" b="1" dirty="0">
                <a:solidFill>
                  <a:schemeClr val="bg1"/>
                </a:solidFill>
                <a:latin typeface="Century Gothic" panose="020B0502020202020204" pitchFamily="34" charset="0"/>
              </a:rPr>
              <a:t>Nitrous Oxide Can Also:</a:t>
            </a:r>
          </a:p>
        </p:txBody>
      </p:sp>
      <p:sp>
        <p:nvSpPr>
          <p:cNvPr id="13" name="Content Placeholder 1029">
            <a:extLst>
              <a:ext uri="{FF2B5EF4-FFF2-40B4-BE49-F238E27FC236}">
                <a16:creationId xmlns:a16="http://schemas.microsoft.com/office/drawing/2014/main" id="{4275D1A0-7807-D6CB-C52F-56BC4BBEA65D}"/>
              </a:ext>
            </a:extLst>
          </p:cNvPr>
          <p:cNvSpPr txBox="1">
            <a:spLocks/>
          </p:cNvSpPr>
          <p:nvPr/>
        </p:nvSpPr>
        <p:spPr>
          <a:xfrm>
            <a:off x="548799" y="4795519"/>
            <a:ext cx="4380326" cy="28786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buFont typeface="Arial" panose="020B0604020202020204" pitchFamily="34" charset="0"/>
              <a:buChar char="•"/>
            </a:pPr>
            <a:r>
              <a:rPr lang="en-US" sz="1400" dirty="0">
                <a:solidFill>
                  <a:schemeClr val="bg1"/>
                </a:solidFill>
                <a:latin typeface="Century Gothic" panose="020B0502020202020204" pitchFamily="34" charset="0"/>
              </a:rPr>
              <a:t>Give you a severe headache</a:t>
            </a:r>
          </a:p>
        </p:txBody>
      </p:sp>
      <p:sp>
        <p:nvSpPr>
          <p:cNvPr id="14" name="Content Placeholder 1029">
            <a:extLst>
              <a:ext uri="{FF2B5EF4-FFF2-40B4-BE49-F238E27FC236}">
                <a16:creationId xmlns:a16="http://schemas.microsoft.com/office/drawing/2014/main" id="{C6C7C4C9-4A5F-CCF2-62AB-E9D5D5256A84}"/>
              </a:ext>
            </a:extLst>
          </p:cNvPr>
          <p:cNvSpPr txBox="1">
            <a:spLocks/>
          </p:cNvSpPr>
          <p:nvPr/>
        </p:nvSpPr>
        <p:spPr>
          <a:xfrm>
            <a:off x="548799" y="5083386"/>
            <a:ext cx="4380326" cy="28786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buFont typeface="Arial" panose="020B0604020202020204" pitchFamily="34" charset="0"/>
              <a:buChar char="•"/>
            </a:pPr>
            <a:r>
              <a:rPr lang="en-US" sz="1400" dirty="0">
                <a:solidFill>
                  <a:schemeClr val="bg1"/>
                </a:solidFill>
                <a:latin typeface="Century Gothic" panose="020B0502020202020204" pitchFamily="34" charset="0"/>
              </a:rPr>
              <a:t>Stop you thinking straight</a:t>
            </a:r>
          </a:p>
        </p:txBody>
      </p:sp>
      <p:sp>
        <p:nvSpPr>
          <p:cNvPr id="15" name="Content Placeholder 1029">
            <a:extLst>
              <a:ext uri="{FF2B5EF4-FFF2-40B4-BE49-F238E27FC236}">
                <a16:creationId xmlns:a16="http://schemas.microsoft.com/office/drawing/2014/main" id="{8174E309-A71A-BB97-5220-1EE05EF74107}"/>
              </a:ext>
            </a:extLst>
          </p:cNvPr>
          <p:cNvSpPr txBox="1">
            <a:spLocks/>
          </p:cNvSpPr>
          <p:nvPr/>
        </p:nvSpPr>
        <p:spPr>
          <a:xfrm>
            <a:off x="537530" y="5387963"/>
            <a:ext cx="4667927" cy="51330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buFont typeface="Arial" panose="020B0604020202020204" pitchFamily="34" charset="0"/>
              <a:buChar char="•"/>
            </a:pPr>
            <a:r>
              <a:rPr lang="en-US" sz="1400" dirty="0">
                <a:solidFill>
                  <a:schemeClr val="bg1"/>
                </a:solidFill>
                <a:latin typeface="Century Gothic" panose="020B0502020202020204" pitchFamily="34" charset="0"/>
              </a:rPr>
              <a:t>Cause short-lived but intense feelings of paranoia</a:t>
            </a:r>
          </a:p>
        </p:txBody>
      </p:sp>
    </p:spTree>
    <p:extLst>
      <p:ext uri="{BB962C8B-B14F-4D97-AF65-F5344CB8AC3E}">
        <p14:creationId xmlns:p14="http://schemas.microsoft.com/office/powerpoint/2010/main" val="1104223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13" grpId="0"/>
      <p:bldP spid="14" grpId="0"/>
      <p:bldP spid="1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2" name="Picture 1" descr="A purple rectangle with white text&#10;&#10;Description automatically generated">
            <a:extLst>
              <a:ext uri="{FF2B5EF4-FFF2-40B4-BE49-F238E27FC236}">
                <a16:creationId xmlns:a16="http://schemas.microsoft.com/office/drawing/2014/main" id="{75CF9BF2-82CB-3FBD-1637-4A1BBF1D92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074" name="Picture 2" descr="Ballooning use of laughing gas in Europe is no joke, drugs agency says |  Reuters">
            <a:extLst>
              <a:ext uri="{FF2B5EF4-FFF2-40B4-BE49-F238E27FC236}">
                <a16:creationId xmlns:a16="http://schemas.microsoft.com/office/drawing/2014/main" id="{8E77BF10-E68F-A314-1126-3EAE1B140D98}"/>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2752" r="2752"/>
          <a:stretch>
            <a:fillRect/>
          </a:stretch>
        </p:blipFill>
        <p:spPr bwMode="auto">
          <a:xfrm>
            <a:off x="5611813" y="992187"/>
            <a:ext cx="6172200" cy="4873625"/>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1029">
            <a:extLst>
              <a:ext uri="{FF2B5EF4-FFF2-40B4-BE49-F238E27FC236}">
                <a16:creationId xmlns:a16="http://schemas.microsoft.com/office/drawing/2014/main" id="{44B30399-3DA6-2191-0CE1-E6256750786C}"/>
              </a:ext>
            </a:extLst>
          </p:cNvPr>
          <p:cNvSpPr txBox="1">
            <a:spLocks/>
          </p:cNvSpPr>
          <p:nvPr/>
        </p:nvSpPr>
        <p:spPr>
          <a:xfrm>
            <a:off x="551847" y="2912533"/>
            <a:ext cx="4380326" cy="28786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1400" b="1" dirty="0">
                <a:solidFill>
                  <a:schemeClr val="bg1"/>
                </a:solidFill>
                <a:latin typeface="Century Gothic" panose="020B0502020202020204" pitchFamily="34" charset="0"/>
              </a:rPr>
              <a:t>How long does it last?</a:t>
            </a:r>
          </a:p>
        </p:txBody>
      </p:sp>
      <p:sp>
        <p:nvSpPr>
          <p:cNvPr id="6" name="Content Placeholder 1029">
            <a:extLst>
              <a:ext uri="{FF2B5EF4-FFF2-40B4-BE49-F238E27FC236}">
                <a16:creationId xmlns:a16="http://schemas.microsoft.com/office/drawing/2014/main" id="{EF85937C-101A-1988-E32E-6956A6F814DC}"/>
              </a:ext>
            </a:extLst>
          </p:cNvPr>
          <p:cNvSpPr txBox="1">
            <a:spLocks/>
          </p:cNvSpPr>
          <p:nvPr/>
        </p:nvSpPr>
        <p:spPr>
          <a:xfrm>
            <a:off x="551846" y="3191933"/>
            <a:ext cx="4220179" cy="88917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buFont typeface="Arial" panose="020B0604020202020204" pitchFamily="34" charset="0"/>
              <a:buChar char="•"/>
            </a:pPr>
            <a:r>
              <a:rPr lang="en-US" sz="1400" dirty="0">
                <a:solidFill>
                  <a:schemeClr val="bg1"/>
                </a:solidFill>
                <a:latin typeface="Century Gothic" panose="020B0502020202020204" pitchFamily="34" charset="0"/>
              </a:rPr>
              <a:t>It depends on how much you’ve taken, your size and what other drugs you’ve taken (generally 1-2 minutes)</a:t>
            </a:r>
          </a:p>
        </p:txBody>
      </p:sp>
      <p:sp>
        <p:nvSpPr>
          <p:cNvPr id="8" name="Content Placeholder 1029">
            <a:extLst>
              <a:ext uri="{FF2B5EF4-FFF2-40B4-BE49-F238E27FC236}">
                <a16:creationId xmlns:a16="http://schemas.microsoft.com/office/drawing/2014/main" id="{4C423F00-0581-7CCA-3C3B-8D99251E27E4}"/>
              </a:ext>
            </a:extLst>
          </p:cNvPr>
          <p:cNvSpPr txBox="1">
            <a:spLocks/>
          </p:cNvSpPr>
          <p:nvPr/>
        </p:nvSpPr>
        <p:spPr>
          <a:xfrm>
            <a:off x="551845" y="3915922"/>
            <a:ext cx="4220179" cy="88917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buFont typeface="Arial" panose="020B0604020202020204" pitchFamily="34" charset="0"/>
              <a:buChar char="•"/>
            </a:pPr>
            <a:r>
              <a:rPr lang="en-US" sz="1400" dirty="0">
                <a:solidFill>
                  <a:schemeClr val="bg1"/>
                </a:solidFill>
                <a:latin typeface="Century Gothic" panose="020B0502020202020204" pitchFamily="34" charset="0"/>
              </a:rPr>
              <a:t>It’s often taken in combination with other drugs, so it’s effects can be unpredictable as it depends which other drugs are taken with it.</a:t>
            </a:r>
          </a:p>
        </p:txBody>
      </p:sp>
      <p:sp>
        <p:nvSpPr>
          <p:cNvPr id="10" name="Content Placeholder 1029">
            <a:extLst>
              <a:ext uri="{FF2B5EF4-FFF2-40B4-BE49-F238E27FC236}">
                <a16:creationId xmlns:a16="http://schemas.microsoft.com/office/drawing/2014/main" id="{244D34D7-C34B-F6AF-F5D8-D4C20F9F71C5}"/>
              </a:ext>
            </a:extLst>
          </p:cNvPr>
          <p:cNvSpPr txBox="1">
            <a:spLocks/>
          </p:cNvSpPr>
          <p:nvPr/>
        </p:nvSpPr>
        <p:spPr>
          <a:xfrm>
            <a:off x="551844" y="4868858"/>
            <a:ext cx="4220179" cy="88917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buFont typeface="Arial" panose="020B0604020202020204" pitchFamily="34" charset="0"/>
              <a:buChar char="•"/>
            </a:pPr>
            <a:r>
              <a:rPr lang="en-US" sz="1400" dirty="0">
                <a:solidFill>
                  <a:schemeClr val="bg1"/>
                </a:solidFill>
                <a:latin typeface="Century Gothic" panose="020B0502020202020204" pitchFamily="34" charset="0"/>
              </a:rPr>
              <a:t>It’s a short acting drug which can lead people to frequently re-dose and end up using more than they intended</a:t>
            </a:r>
          </a:p>
        </p:txBody>
      </p:sp>
    </p:spTree>
    <p:extLst>
      <p:ext uri="{BB962C8B-B14F-4D97-AF65-F5344CB8AC3E}">
        <p14:creationId xmlns:p14="http://schemas.microsoft.com/office/powerpoint/2010/main" val="2397921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2" name="Picture 1" descr="A purple rectangle with white text&#10;&#10;Description automatically generated">
            <a:extLst>
              <a:ext uri="{FF2B5EF4-FFF2-40B4-BE49-F238E27FC236}">
                <a16:creationId xmlns:a16="http://schemas.microsoft.com/office/drawing/2014/main" id="{DB14C4A2-DA00-61D5-2878-8FD812DACB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26" name="Picture 2" descr="Understanding Nitrous Oxide - Westermeier Martin Dental Care">
            <a:extLst>
              <a:ext uri="{FF2B5EF4-FFF2-40B4-BE49-F238E27FC236}">
                <a16:creationId xmlns:a16="http://schemas.microsoft.com/office/drawing/2014/main" id="{C7A48B71-9D5B-E4DB-3E6E-54F65D51A055}"/>
              </a:ext>
            </a:extLst>
          </p:cNvPr>
          <p:cNvPicPr>
            <a:picLocks noGrp="1" noChangeAspect="1" noChangeArrowheads="1"/>
          </p:cNvPicPr>
          <p:nvPr>
            <p:ph type="pic" idx="1"/>
          </p:nvPr>
        </p:nvPicPr>
        <p:blipFill>
          <a:blip r:embed="rId4">
            <a:extLst>
              <a:ext uri="{28A0092B-C50C-407E-A947-70E740481C1C}">
                <a14:useLocalDpi xmlns:a14="http://schemas.microsoft.com/office/drawing/2010/main" val="0"/>
              </a:ext>
            </a:extLst>
          </a:blip>
          <a:srcRect t="2623" b="2623"/>
          <a:stretch>
            <a:fillRect/>
          </a:stretch>
        </p:blipFill>
        <p:spPr bwMode="auto">
          <a:xfrm>
            <a:off x="5693327" y="992187"/>
            <a:ext cx="6172200" cy="487362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1029">
            <a:extLst>
              <a:ext uri="{FF2B5EF4-FFF2-40B4-BE49-F238E27FC236}">
                <a16:creationId xmlns:a16="http://schemas.microsoft.com/office/drawing/2014/main" id="{C4C56C95-834D-E1AF-F656-BE10A4EE3ABC}"/>
              </a:ext>
            </a:extLst>
          </p:cNvPr>
          <p:cNvSpPr txBox="1">
            <a:spLocks/>
          </p:cNvSpPr>
          <p:nvPr/>
        </p:nvSpPr>
        <p:spPr>
          <a:xfrm>
            <a:off x="551847" y="2912533"/>
            <a:ext cx="4380326" cy="28786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1400" b="1" dirty="0">
                <a:solidFill>
                  <a:schemeClr val="bg1"/>
                </a:solidFill>
                <a:latin typeface="Century Gothic" panose="020B0502020202020204" pitchFamily="34" charset="0"/>
              </a:rPr>
              <a:t>Who Else Uses It?</a:t>
            </a:r>
          </a:p>
        </p:txBody>
      </p:sp>
      <p:sp>
        <p:nvSpPr>
          <p:cNvPr id="4" name="Content Placeholder 1029">
            <a:extLst>
              <a:ext uri="{FF2B5EF4-FFF2-40B4-BE49-F238E27FC236}">
                <a16:creationId xmlns:a16="http://schemas.microsoft.com/office/drawing/2014/main" id="{7D9FE5AF-14C4-99A6-A3EC-C2A885C6F8AE}"/>
              </a:ext>
            </a:extLst>
          </p:cNvPr>
          <p:cNvSpPr txBox="1">
            <a:spLocks/>
          </p:cNvSpPr>
          <p:nvPr/>
        </p:nvSpPr>
        <p:spPr>
          <a:xfrm>
            <a:off x="551846" y="3191933"/>
            <a:ext cx="4220179" cy="88917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buFont typeface="Arial" panose="020B0604020202020204" pitchFamily="34" charset="0"/>
              <a:buChar char="•"/>
            </a:pPr>
            <a:r>
              <a:rPr lang="en-US" sz="1400" dirty="0">
                <a:solidFill>
                  <a:schemeClr val="bg1"/>
                </a:solidFill>
                <a:latin typeface="Century Gothic" panose="020B0502020202020204" pitchFamily="34" charset="0"/>
              </a:rPr>
              <a:t>Medical professionals commonly use it for sedation or pain relief</a:t>
            </a:r>
          </a:p>
          <a:p>
            <a:pPr marL="285750" indent="-285750">
              <a:buFont typeface="Arial" panose="020B0604020202020204" pitchFamily="34" charset="0"/>
              <a:buChar char="•"/>
            </a:pPr>
            <a:endParaRPr lang="en-US" sz="1400" dirty="0">
              <a:solidFill>
                <a:schemeClr val="bg1"/>
              </a:solidFill>
              <a:latin typeface="Century Gothic" panose="020B0502020202020204" pitchFamily="34" charset="0"/>
            </a:endParaRPr>
          </a:p>
        </p:txBody>
      </p:sp>
      <p:sp>
        <p:nvSpPr>
          <p:cNvPr id="5" name="Content Placeholder 1029">
            <a:extLst>
              <a:ext uri="{FF2B5EF4-FFF2-40B4-BE49-F238E27FC236}">
                <a16:creationId xmlns:a16="http://schemas.microsoft.com/office/drawing/2014/main" id="{7AD8686D-4F3F-94C7-1533-6CFF93F760F4}"/>
              </a:ext>
            </a:extLst>
          </p:cNvPr>
          <p:cNvSpPr txBox="1">
            <a:spLocks/>
          </p:cNvSpPr>
          <p:nvPr/>
        </p:nvSpPr>
        <p:spPr>
          <a:xfrm>
            <a:off x="551845" y="3699664"/>
            <a:ext cx="4220179" cy="88917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buFont typeface="Arial" panose="020B0604020202020204" pitchFamily="34" charset="0"/>
              <a:buChar char="•"/>
            </a:pPr>
            <a:r>
              <a:rPr lang="en-US" sz="1400" dirty="0">
                <a:solidFill>
                  <a:schemeClr val="bg1"/>
                </a:solidFill>
                <a:latin typeface="Century Gothic" panose="020B0502020202020204" pitchFamily="34" charset="0"/>
              </a:rPr>
              <a:t>Bakeries to make the perfect whipped cream and it can also be used to enhance </a:t>
            </a:r>
            <a:r>
              <a:rPr lang="en-US" sz="1400" dirty="0" err="1">
                <a:solidFill>
                  <a:schemeClr val="bg1"/>
                </a:solidFill>
                <a:latin typeface="Century Gothic" panose="020B0502020202020204" pitchFamily="34" charset="0"/>
              </a:rPr>
              <a:t>flavour</a:t>
            </a:r>
            <a:r>
              <a:rPr lang="en-US" sz="1400" dirty="0">
                <a:solidFill>
                  <a:schemeClr val="bg1"/>
                </a:solidFill>
                <a:latin typeface="Century Gothic" panose="020B0502020202020204" pitchFamily="34" charset="0"/>
              </a:rPr>
              <a:t>, prepare sauces, marinades and mousses.</a:t>
            </a:r>
          </a:p>
        </p:txBody>
      </p:sp>
    </p:spTree>
    <p:extLst>
      <p:ext uri="{BB962C8B-B14F-4D97-AF65-F5344CB8AC3E}">
        <p14:creationId xmlns:p14="http://schemas.microsoft.com/office/powerpoint/2010/main" val="267953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useBgFill="1">
        <p:nvSpPr>
          <p:cNvPr id="60" name="Rectangle 4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2" name="Rectangle 5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5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5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5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Rectangle 6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purple rectangle with white text&#10;&#10;Description automatically generated">
            <a:extLst>
              <a:ext uri="{FF2B5EF4-FFF2-40B4-BE49-F238E27FC236}">
                <a16:creationId xmlns:a16="http://schemas.microsoft.com/office/drawing/2014/main" id="{9546BEA7-13A7-3192-7C2E-60A0C63CA5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419"/>
            <a:ext cx="12334672" cy="6938253"/>
          </a:xfrm>
          <a:prstGeom prst="rect">
            <a:avLst/>
          </a:prstGeom>
        </p:spPr>
      </p:pic>
      <p:sp>
        <p:nvSpPr>
          <p:cNvPr id="7" name="Content Placeholder 1029">
            <a:extLst>
              <a:ext uri="{FF2B5EF4-FFF2-40B4-BE49-F238E27FC236}">
                <a16:creationId xmlns:a16="http://schemas.microsoft.com/office/drawing/2014/main" id="{F791A9AF-144A-DFC2-3003-3C6D94C14038}"/>
              </a:ext>
            </a:extLst>
          </p:cNvPr>
          <p:cNvSpPr txBox="1">
            <a:spLocks/>
          </p:cNvSpPr>
          <p:nvPr/>
        </p:nvSpPr>
        <p:spPr>
          <a:xfrm>
            <a:off x="5691735" y="1385466"/>
            <a:ext cx="6000197" cy="53545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buClr>
                <a:srgbClr val="B52372"/>
              </a:buClr>
              <a:buFont typeface="Arial" panose="020B0604020202020204" pitchFamily="34" charset="0"/>
              <a:buChar char="•"/>
            </a:pPr>
            <a:r>
              <a:rPr lang="en-US" sz="1800" dirty="0">
                <a:latin typeface="Century Gothic" panose="020B0502020202020204" pitchFamily="34" charset="0"/>
              </a:rPr>
              <a:t>Regular use can stop you forming white blood cells properly</a:t>
            </a:r>
          </a:p>
        </p:txBody>
      </p:sp>
      <p:sp>
        <p:nvSpPr>
          <p:cNvPr id="8" name="Content Placeholder 1029">
            <a:extLst>
              <a:ext uri="{FF2B5EF4-FFF2-40B4-BE49-F238E27FC236}">
                <a16:creationId xmlns:a16="http://schemas.microsoft.com/office/drawing/2014/main" id="{6C6C5D86-CF23-B3D7-23CC-AC04CBA8FD50}"/>
              </a:ext>
            </a:extLst>
          </p:cNvPr>
          <p:cNvSpPr txBox="1">
            <a:spLocks/>
          </p:cNvSpPr>
          <p:nvPr/>
        </p:nvSpPr>
        <p:spPr>
          <a:xfrm>
            <a:off x="5691734" y="2149097"/>
            <a:ext cx="6000197" cy="109737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buClr>
                <a:srgbClr val="B52372"/>
              </a:buClr>
              <a:buFont typeface="Arial" panose="020B0604020202020204" pitchFamily="34" charset="0"/>
              <a:buChar char="•"/>
            </a:pPr>
            <a:r>
              <a:rPr lang="en-US" sz="1800" dirty="0">
                <a:latin typeface="Century Gothic" panose="020B0502020202020204" pitchFamily="34" charset="0"/>
              </a:rPr>
              <a:t>Heavy use can lead to B12 deficiency causing nerve damage and even paralysis.</a:t>
            </a:r>
          </a:p>
        </p:txBody>
      </p:sp>
      <p:sp>
        <p:nvSpPr>
          <p:cNvPr id="9" name="Content Placeholder 1029">
            <a:extLst>
              <a:ext uri="{FF2B5EF4-FFF2-40B4-BE49-F238E27FC236}">
                <a16:creationId xmlns:a16="http://schemas.microsoft.com/office/drawing/2014/main" id="{756D6868-D104-4ED6-1C2B-1CE5479183E0}"/>
              </a:ext>
            </a:extLst>
          </p:cNvPr>
          <p:cNvSpPr txBox="1">
            <a:spLocks/>
          </p:cNvSpPr>
          <p:nvPr/>
        </p:nvSpPr>
        <p:spPr>
          <a:xfrm>
            <a:off x="5691734" y="2995945"/>
            <a:ext cx="6000197" cy="88552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buClr>
                <a:srgbClr val="B52372"/>
              </a:buClr>
              <a:buFont typeface="Arial" panose="020B0604020202020204" pitchFamily="34" charset="0"/>
              <a:buChar char="•"/>
            </a:pPr>
            <a:r>
              <a:rPr lang="en-US" sz="1800" dirty="0">
                <a:latin typeface="Century Gothic" panose="020B0502020202020204" pitchFamily="34" charset="0"/>
              </a:rPr>
              <a:t>It can be hard to judge the amount to use safely resulting in loss of consciousness/injury/suffocation</a:t>
            </a:r>
          </a:p>
        </p:txBody>
      </p:sp>
      <p:sp>
        <p:nvSpPr>
          <p:cNvPr id="10" name="Content Placeholder 1029">
            <a:extLst>
              <a:ext uri="{FF2B5EF4-FFF2-40B4-BE49-F238E27FC236}">
                <a16:creationId xmlns:a16="http://schemas.microsoft.com/office/drawing/2014/main" id="{6BC93CD5-79F9-F488-32EE-317ED2F57893}"/>
              </a:ext>
            </a:extLst>
          </p:cNvPr>
          <p:cNvSpPr txBox="1">
            <a:spLocks/>
          </p:cNvSpPr>
          <p:nvPr/>
        </p:nvSpPr>
        <p:spPr>
          <a:xfrm>
            <a:off x="5691734" y="3902683"/>
            <a:ext cx="6000197" cy="3326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buClr>
                <a:srgbClr val="B52372"/>
              </a:buClr>
              <a:buFont typeface="Arial" panose="020B0604020202020204" pitchFamily="34" charset="0"/>
              <a:buChar char="•"/>
            </a:pPr>
            <a:r>
              <a:rPr lang="en-US" sz="1800" dirty="0">
                <a:latin typeface="Century Gothic" panose="020B0502020202020204" pitchFamily="34" charset="0"/>
              </a:rPr>
              <a:t>Long term exposure can lead to infertility</a:t>
            </a:r>
          </a:p>
        </p:txBody>
      </p:sp>
      <p:sp>
        <p:nvSpPr>
          <p:cNvPr id="11" name="Content Placeholder 1029">
            <a:extLst>
              <a:ext uri="{FF2B5EF4-FFF2-40B4-BE49-F238E27FC236}">
                <a16:creationId xmlns:a16="http://schemas.microsoft.com/office/drawing/2014/main" id="{FD93E2E2-78F8-8721-D7C7-1E5ACDB011DD}"/>
              </a:ext>
            </a:extLst>
          </p:cNvPr>
          <p:cNvSpPr txBox="1">
            <a:spLocks/>
          </p:cNvSpPr>
          <p:nvPr/>
        </p:nvSpPr>
        <p:spPr>
          <a:xfrm>
            <a:off x="5691734" y="4402486"/>
            <a:ext cx="6000197" cy="3326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buClr>
                <a:srgbClr val="B52372"/>
              </a:buClr>
              <a:buFont typeface="Arial" panose="020B0604020202020204" pitchFamily="34" charset="0"/>
              <a:buChar char="•"/>
            </a:pPr>
            <a:r>
              <a:rPr lang="en-US" sz="1800" dirty="0">
                <a:latin typeface="Century Gothic" panose="020B0502020202020204" pitchFamily="34" charset="0"/>
              </a:rPr>
              <a:t>Can cause frostbite to the lips, nose and throat if inhaled directly from the cannister</a:t>
            </a:r>
          </a:p>
        </p:txBody>
      </p:sp>
    </p:spTree>
    <p:extLst>
      <p:ext uri="{BB962C8B-B14F-4D97-AF65-F5344CB8AC3E}">
        <p14:creationId xmlns:p14="http://schemas.microsoft.com/office/powerpoint/2010/main" val="260713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Driver sentenced for killing cousin in crash after huffing nitrous oxide balloon">
            <a:hlinkClick r:id="" action="ppaction://media"/>
            <a:extLst>
              <a:ext uri="{FF2B5EF4-FFF2-40B4-BE49-F238E27FC236}">
                <a16:creationId xmlns:a16="http://schemas.microsoft.com/office/drawing/2014/main" id="{DAC009F8-73E9-C522-DA70-D3247B57FF98}"/>
              </a:ext>
            </a:extLst>
          </p:cNvPr>
          <p:cNvPicPr>
            <a:picLocks noRot="1" noChangeAspect="1"/>
          </p:cNvPicPr>
          <p:nvPr>
            <a:videoFile r:link="rId1"/>
          </p:nvPr>
        </p:nvPicPr>
        <p:blipFill>
          <a:blip r:embed="rId4"/>
          <a:stretch>
            <a:fillRect/>
          </a:stretch>
        </p:blipFill>
        <p:spPr>
          <a:xfrm>
            <a:off x="1016000" y="558800"/>
            <a:ext cx="10160000" cy="5740400"/>
          </a:xfrm>
          <a:prstGeom prst="rect">
            <a:avLst/>
          </a:prstGeom>
        </p:spPr>
      </p:pic>
    </p:spTree>
    <p:extLst>
      <p:ext uri="{BB962C8B-B14F-4D97-AF65-F5344CB8AC3E}">
        <p14:creationId xmlns:p14="http://schemas.microsoft.com/office/powerpoint/2010/main" val="1288470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urple rectangle with white text&#10;&#10;Description automatically generated">
            <a:extLst>
              <a:ext uri="{FF2B5EF4-FFF2-40B4-BE49-F238E27FC236}">
                <a16:creationId xmlns:a16="http://schemas.microsoft.com/office/drawing/2014/main" id="{641A7538-2B9F-A758-CD9E-22E62B0354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016" y="-33154"/>
            <a:ext cx="12305016" cy="6921572"/>
          </a:xfrm>
          <a:prstGeom prst="rect">
            <a:avLst/>
          </a:prstGeom>
        </p:spPr>
      </p:pic>
      <p:sp>
        <p:nvSpPr>
          <p:cNvPr id="2" name="Title 1">
            <a:extLst>
              <a:ext uri="{FF2B5EF4-FFF2-40B4-BE49-F238E27FC236}">
                <a16:creationId xmlns:a16="http://schemas.microsoft.com/office/drawing/2014/main" id="{5E45ECB0-87DC-F522-F975-15E2F0F42E87}"/>
              </a:ext>
            </a:extLst>
          </p:cNvPr>
          <p:cNvSpPr>
            <a:spLocks noGrp="1"/>
          </p:cNvSpPr>
          <p:nvPr>
            <p:ph type="title"/>
          </p:nvPr>
        </p:nvSpPr>
        <p:spPr>
          <a:xfrm>
            <a:off x="418225" y="3726397"/>
            <a:ext cx="3201366" cy="589063"/>
          </a:xfrm>
        </p:spPr>
        <p:txBody>
          <a:bodyPr anchor="t">
            <a:normAutofit/>
          </a:bodyPr>
          <a:lstStyle/>
          <a:p>
            <a:r>
              <a:rPr lang="en-GB" sz="2000" b="1" dirty="0">
                <a:solidFill>
                  <a:srgbClr val="FFFFFF"/>
                </a:solidFill>
                <a:latin typeface="Century Gothic" panose="020B0502020202020204" pitchFamily="34" charset="0"/>
              </a:rPr>
              <a:t>What are they?</a:t>
            </a:r>
          </a:p>
        </p:txBody>
      </p:sp>
      <p:sp>
        <p:nvSpPr>
          <p:cNvPr id="3" name="Content Placeholder 2">
            <a:extLst>
              <a:ext uri="{FF2B5EF4-FFF2-40B4-BE49-F238E27FC236}">
                <a16:creationId xmlns:a16="http://schemas.microsoft.com/office/drawing/2014/main" id="{0DD3613D-005C-E2F7-1652-874B354A3F03}"/>
              </a:ext>
            </a:extLst>
          </p:cNvPr>
          <p:cNvSpPr>
            <a:spLocks noGrp="1"/>
          </p:cNvSpPr>
          <p:nvPr>
            <p:ph idx="1"/>
          </p:nvPr>
        </p:nvSpPr>
        <p:spPr>
          <a:xfrm>
            <a:off x="341917" y="2459906"/>
            <a:ext cx="6555347" cy="5546047"/>
          </a:xfrm>
        </p:spPr>
        <p:txBody>
          <a:bodyPr anchor="ctr">
            <a:normAutofit/>
          </a:bodyPr>
          <a:lstStyle/>
          <a:p>
            <a:pPr marL="0" indent="0">
              <a:buNone/>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sz="2200" dirty="0"/>
          </a:p>
          <a:p>
            <a:endParaRPr lang="en-GB" sz="2000" dirty="0"/>
          </a:p>
        </p:txBody>
      </p:sp>
      <p:sp>
        <p:nvSpPr>
          <p:cNvPr id="5" name="Content Placeholder 1029">
            <a:extLst>
              <a:ext uri="{FF2B5EF4-FFF2-40B4-BE49-F238E27FC236}">
                <a16:creationId xmlns:a16="http://schemas.microsoft.com/office/drawing/2014/main" id="{328FF430-8D1E-1561-E386-C0BD616EC3D6}"/>
              </a:ext>
            </a:extLst>
          </p:cNvPr>
          <p:cNvSpPr txBox="1">
            <a:spLocks/>
          </p:cNvSpPr>
          <p:nvPr/>
        </p:nvSpPr>
        <p:spPr>
          <a:xfrm>
            <a:off x="5655955" y="1125391"/>
            <a:ext cx="6000197" cy="53545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buClr>
                <a:srgbClr val="B52372"/>
              </a:buClr>
              <a:buFont typeface="Arial" panose="020B0604020202020204" pitchFamily="34" charset="0"/>
              <a:buChar char="•"/>
            </a:pPr>
            <a:r>
              <a:rPr lang="en-GB" dirty="0">
                <a:latin typeface="Century Gothic" panose="020B0502020202020204" pitchFamily="34" charset="0"/>
              </a:rPr>
              <a:t>Illegally produced in laboratories overseas</a:t>
            </a:r>
          </a:p>
        </p:txBody>
      </p:sp>
      <p:sp>
        <p:nvSpPr>
          <p:cNvPr id="6" name="Content Placeholder 1029">
            <a:extLst>
              <a:ext uri="{FF2B5EF4-FFF2-40B4-BE49-F238E27FC236}">
                <a16:creationId xmlns:a16="http://schemas.microsoft.com/office/drawing/2014/main" id="{C06B491A-B5A3-168A-1301-5AFAA5C6CF32}"/>
              </a:ext>
            </a:extLst>
          </p:cNvPr>
          <p:cNvSpPr txBox="1">
            <a:spLocks/>
          </p:cNvSpPr>
          <p:nvPr/>
        </p:nvSpPr>
        <p:spPr>
          <a:xfrm>
            <a:off x="5655955" y="1594623"/>
            <a:ext cx="6000197" cy="53545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buClr>
                <a:srgbClr val="B52372"/>
              </a:buClr>
              <a:buFont typeface="Arial" panose="020B0604020202020204" pitchFamily="34" charset="0"/>
              <a:buChar char="•"/>
            </a:pPr>
            <a:r>
              <a:rPr lang="en-GB" dirty="0">
                <a:latin typeface="Century Gothic" panose="020B0502020202020204" pitchFamily="34" charset="0"/>
              </a:rPr>
              <a:t>Potent synthetic opioids like fentanyl and </a:t>
            </a:r>
            <a:r>
              <a:rPr lang="en-GB" dirty="0" err="1">
                <a:latin typeface="Century Gothic" panose="020B0502020202020204" pitchFamily="34" charset="0"/>
              </a:rPr>
              <a:t>nitazenes</a:t>
            </a:r>
            <a:r>
              <a:rPr lang="en-GB" dirty="0">
                <a:latin typeface="Century Gothic" panose="020B0502020202020204" pitchFamily="34" charset="0"/>
              </a:rPr>
              <a:t> are most often found added to heroin, making those who use them more vulnerable to overdose.</a:t>
            </a:r>
          </a:p>
        </p:txBody>
      </p:sp>
      <p:sp>
        <p:nvSpPr>
          <p:cNvPr id="7" name="Content Placeholder 1029">
            <a:extLst>
              <a:ext uri="{FF2B5EF4-FFF2-40B4-BE49-F238E27FC236}">
                <a16:creationId xmlns:a16="http://schemas.microsoft.com/office/drawing/2014/main" id="{6AF70A54-63CE-C06B-69F7-8C8F5DDA153F}"/>
              </a:ext>
            </a:extLst>
          </p:cNvPr>
          <p:cNvSpPr txBox="1">
            <a:spLocks/>
          </p:cNvSpPr>
          <p:nvPr/>
        </p:nvSpPr>
        <p:spPr>
          <a:xfrm>
            <a:off x="5655955" y="2502381"/>
            <a:ext cx="6000197" cy="53545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buClr>
                <a:srgbClr val="B52372"/>
              </a:buClr>
              <a:buFont typeface="Arial" panose="020B0604020202020204" pitchFamily="34" charset="0"/>
              <a:buChar char="•"/>
            </a:pPr>
            <a:r>
              <a:rPr lang="en-GB" dirty="0">
                <a:latin typeface="Century Gothic" panose="020B0502020202020204" pitchFamily="34" charset="0"/>
              </a:rPr>
              <a:t>They have also been found mixed with synthetic cannabinoids like herbal cannabis or Spice.</a:t>
            </a:r>
          </a:p>
        </p:txBody>
      </p:sp>
      <p:sp>
        <p:nvSpPr>
          <p:cNvPr id="9" name="Content Placeholder 1029">
            <a:extLst>
              <a:ext uri="{FF2B5EF4-FFF2-40B4-BE49-F238E27FC236}">
                <a16:creationId xmlns:a16="http://schemas.microsoft.com/office/drawing/2014/main" id="{963245FD-B5D9-B621-968E-B367B3056979}"/>
              </a:ext>
            </a:extLst>
          </p:cNvPr>
          <p:cNvSpPr txBox="1">
            <a:spLocks/>
          </p:cNvSpPr>
          <p:nvPr/>
        </p:nvSpPr>
        <p:spPr>
          <a:xfrm>
            <a:off x="5655955" y="3253125"/>
            <a:ext cx="6000197" cy="53545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buClr>
                <a:srgbClr val="B52372"/>
              </a:buClr>
              <a:buFont typeface="Arial" panose="020B0604020202020204" pitchFamily="34" charset="0"/>
              <a:buChar char="•"/>
            </a:pPr>
            <a:r>
              <a:rPr lang="en-GB" dirty="0">
                <a:latin typeface="Century Gothic" panose="020B0502020202020204" pitchFamily="34" charset="0"/>
              </a:rPr>
              <a:t>Act on the same parts of the brain as traditional opiates</a:t>
            </a:r>
          </a:p>
        </p:txBody>
      </p:sp>
      <p:sp>
        <p:nvSpPr>
          <p:cNvPr id="11" name="Content Placeholder 1029">
            <a:extLst>
              <a:ext uri="{FF2B5EF4-FFF2-40B4-BE49-F238E27FC236}">
                <a16:creationId xmlns:a16="http://schemas.microsoft.com/office/drawing/2014/main" id="{C0D0FBB1-2C77-48D5-0F8E-11E4E25560F3}"/>
              </a:ext>
            </a:extLst>
          </p:cNvPr>
          <p:cNvSpPr txBox="1">
            <a:spLocks/>
          </p:cNvSpPr>
          <p:nvPr/>
        </p:nvSpPr>
        <p:spPr>
          <a:xfrm>
            <a:off x="5655955" y="3846770"/>
            <a:ext cx="6000197" cy="53545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buClr>
                <a:srgbClr val="B52372"/>
              </a:buClr>
              <a:buFont typeface="Arial" panose="020B0604020202020204" pitchFamily="34" charset="0"/>
              <a:buChar char="•"/>
            </a:pPr>
            <a:r>
              <a:rPr lang="en-GB" dirty="0">
                <a:latin typeface="Century Gothic" panose="020B0502020202020204" pitchFamily="34" charset="0"/>
              </a:rPr>
              <a:t>Examples - Fentanyl, </a:t>
            </a:r>
            <a:r>
              <a:rPr lang="en-GB" dirty="0" err="1">
                <a:latin typeface="Century Gothic" panose="020B0502020202020204" pitchFamily="34" charset="0"/>
              </a:rPr>
              <a:t>Carfentanyl</a:t>
            </a:r>
            <a:r>
              <a:rPr lang="en-GB" dirty="0">
                <a:latin typeface="Century Gothic" panose="020B0502020202020204" pitchFamily="34" charset="0"/>
              </a:rPr>
              <a:t>, </a:t>
            </a:r>
            <a:r>
              <a:rPr lang="en-GB" dirty="0" err="1">
                <a:latin typeface="Century Gothic" panose="020B0502020202020204" pitchFamily="34" charset="0"/>
              </a:rPr>
              <a:t>Nitazines</a:t>
            </a:r>
            <a:r>
              <a:rPr lang="en-GB" dirty="0">
                <a:latin typeface="Century Gothic" panose="020B0502020202020204" pitchFamily="34" charset="0"/>
              </a:rPr>
              <a:t> </a:t>
            </a:r>
            <a:r>
              <a:rPr lang="en-GB" dirty="0" err="1">
                <a:latin typeface="Century Gothic" panose="020B0502020202020204" pitchFamily="34" charset="0"/>
              </a:rPr>
              <a:t>Tramodal</a:t>
            </a:r>
            <a:r>
              <a:rPr lang="en-GB" dirty="0">
                <a:latin typeface="Century Gothic" panose="020B0502020202020204" pitchFamily="34" charset="0"/>
              </a:rPr>
              <a:t>, Oxycodone</a:t>
            </a:r>
          </a:p>
        </p:txBody>
      </p:sp>
      <p:sp>
        <p:nvSpPr>
          <p:cNvPr id="13" name="Content Placeholder 1029">
            <a:extLst>
              <a:ext uri="{FF2B5EF4-FFF2-40B4-BE49-F238E27FC236}">
                <a16:creationId xmlns:a16="http://schemas.microsoft.com/office/drawing/2014/main" id="{9A65752C-B6F7-4582-BF8E-2E394AECB679}"/>
              </a:ext>
            </a:extLst>
          </p:cNvPr>
          <p:cNvSpPr txBox="1">
            <a:spLocks/>
          </p:cNvSpPr>
          <p:nvPr/>
        </p:nvSpPr>
        <p:spPr>
          <a:xfrm>
            <a:off x="5655955" y="4535512"/>
            <a:ext cx="6000197" cy="53545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buClr>
                <a:srgbClr val="B52372"/>
              </a:buClr>
              <a:buFont typeface="Arial" panose="020B0604020202020204" pitchFamily="34" charset="0"/>
              <a:buChar char="•"/>
            </a:pPr>
            <a:r>
              <a:rPr lang="en-GB" dirty="0">
                <a:latin typeface="Century Gothic" panose="020B0502020202020204" pitchFamily="34" charset="0"/>
              </a:rPr>
              <a:t>More potent than traditional opiates (purity of heroin has decreased over time)</a:t>
            </a:r>
          </a:p>
        </p:txBody>
      </p:sp>
      <p:sp>
        <p:nvSpPr>
          <p:cNvPr id="17" name="Content Placeholder 1029">
            <a:extLst>
              <a:ext uri="{FF2B5EF4-FFF2-40B4-BE49-F238E27FC236}">
                <a16:creationId xmlns:a16="http://schemas.microsoft.com/office/drawing/2014/main" id="{F7CD2E0B-9F91-9721-1315-1BDD0EAF291A}"/>
              </a:ext>
            </a:extLst>
          </p:cNvPr>
          <p:cNvSpPr txBox="1">
            <a:spLocks/>
          </p:cNvSpPr>
          <p:nvPr/>
        </p:nvSpPr>
        <p:spPr>
          <a:xfrm>
            <a:off x="5655955" y="5217433"/>
            <a:ext cx="6000197" cy="53545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buClr>
                <a:srgbClr val="B52372"/>
              </a:buClr>
              <a:buFont typeface="Arial" panose="020B0604020202020204" pitchFamily="34" charset="0"/>
              <a:buChar char="•"/>
            </a:pPr>
            <a:r>
              <a:rPr lang="en-GB" dirty="0">
                <a:latin typeface="Century Gothic" panose="020B0502020202020204" pitchFamily="34" charset="0"/>
              </a:rPr>
              <a:t>May require more Naloxone to reverse effects of overdose</a:t>
            </a:r>
          </a:p>
        </p:txBody>
      </p:sp>
    </p:spTree>
    <p:extLst>
      <p:ext uri="{BB962C8B-B14F-4D97-AF65-F5344CB8AC3E}">
        <p14:creationId xmlns:p14="http://schemas.microsoft.com/office/powerpoint/2010/main" val="4255811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1000"/>
                                        <p:tgtEl>
                                          <p:spTgt spid="7">
                                            <p:txEl>
                                              <p:pRg st="0" end="0"/>
                                            </p:txEl>
                                          </p:spTgt>
                                        </p:tgtEl>
                                      </p:cBhvr>
                                    </p:animEffect>
                                    <p:anim calcmode="lin" valueType="num">
                                      <p:cBhvr>
                                        <p:cTn id="2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fade">
                                      <p:cBhvr>
                                        <p:cTn id="28" dur="1000"/>
                                        <p:tgtEl>
                                          <p:spTgt spid="9">
                                            <p:txEl>
                                              <p:pRg st="0" end="0"/>
                                            </p:txEl>
                                          </p:spTgt>
                                        </p:tgtEl>
                                      </p:cBhvr>
                                    </p:animEffect>
                                    <p:anim calcmode="lin" valueType="num">
                                      <p:cBhvr>
                                        <p:cTn id="29"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animEffect transition="in" filter="fade">
                                      <p:cBhvr>
                                        <p:cTn id="35" dur="1000"/>
                                        <p:tgtEl>
                                          <p:spTgt spid="11">
                                            <p:txEl>
                                              <p:pRg st="0" end="0"/>
                                            </p:txEl>
                                          </p:spTgt>
                                        </p:tgtEl>
                                      </p:cBhvr>
                                    </p:animEffect>
                                    <p:anim calcmode="lin" valueType="num">
                                      <p:cBhvr>
                                        <p:cTn id="36"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3">
                                            <p:txEl>
                                              <p:pRg st="0" end="0"/>
                                            </p:txEl>
                                          </p:spTgt>
                                        </p:tgtEl>
                                        <p:attrNameLst>
                                          <p:attrName>style.visibility</p:attrName>
                                        </p:attrNameLst>
                                      </p:cBhvr>
                                      <p:to>
                                        <p:strVal val="visible"/>
                                      </p:to>
                                    </p:set>
                                    <p:animEffect transition="in" filter="fade">
                                      <p:cBhvr>
                                        <p:cTn id="42" dur="1000"/>
                                        <p:tgtEl>
                                          <p:spTgt spid="13">
                                            <p:txEl>
                                              <p:pRg st="0" end="0"/>
                                            </p:txEl>
                                          </p:spTgt>
                                        </p:tgtEl>
                                      </p:cBhvr>
                                    </p:animEffect>
                                    <p:anim calcmode="lin" valueType="num">
                                      <p:cBhvr>
                                        <p:cTn id="43"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7">
                                            <p:txEl>
                                              <p:pRg st="0" end="0"/>
                                            </p:txEl>
                                          </p:spTgt>
                                        </p:tgtEl>
                                        <p:attrNameLst>
                                          <p:attrName>style.visibility</p:attrName>
                                        </p:attrNameLst>
                                      </p:cBhvr>
                                      <p:to>
                                        <p:strVal val="visible"/>
                                      </p:to>
                                    </p:set>
                                    <p:animEffect transition="in" filter="fade">
                                      <p:cBhvr>
                                        <p:cTn id="49" dur="1000"/>
                                        <p:tgtEl>
                                          <p:spTgt spid="17">
                                            <p:txEl>
                                              <p:pRg st="0" end="0"/>
                                            </p:txEl>
                                          </p:spTgt>
                                        </p:tgtEl>
                                      </p:cBhvr>
                                    </p:animEffect>
                                    <p:anim calcmode="lin" valueType="num">
                                      <p:cBhvr>
                                        <p:cTn id="50"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Picture 4" descr="A purple rectangle with white text&#10;&#10;Description automatically generated">
            <a:extLst>
              <a:ext uri="{FF2B5EF4-FFF2-40B4-BE49-F238E27FC236}">
                <a16:creationId xmlns:a16="http://schemas.microsoft.com/office/drawing/2014/main" id="{2EFCB7A6-3AF3-4569-C5D5-A350F8C251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0102CA-1327-2D73-8F56-A199AE3FE416}"/>
              </a:ext>
            </a:extLst>
          </p:cNvPr>
          <p:cNvSpPr>
            <a:spLocks noGrp="1"/>
          </p:cNvSpPr>
          <p:nvPr>
            <p:ph type="title"/>
          </p:nvPr>
        </p:nvSpPr>
        <p:spPr>
          <a:xfrm>
            <a:off x="576317" y="3597185"/>
            <a:ext cx="3201366" cy="1067284"/>
          </a:xfrm>
        </p:spPr>
        <p:txBody>
          <a:bodyPr anchor="t">
            <a:normAutofit/>
          </a:bodyPr>
          <a:lstStyle/>
          <a:p>
            <a:r>
              <a:rPr lang="en-GB" sz="2000" b="1" dirty="0">
                <a:solidFill>
                  <a:srgbClr val="FFFFFF"/>
                </a:solidFill>
                <a:latin typeface="Century Gothic" panose="020B0502020202020204" pitchFamily="34" charset="0"/>
              </a:rPr>
              <a:t>Why are Synthetic Opioids appearing in the UK?</a:t>
            </a:r>
          </a:p>
        </p:txBody>
      </p:sp>
      <p:sp>
        <p:nvSpPr>
          <p:cNvPr id="6" name="Content Placeholder 1029">
            <a:extLst>
              <a:ext uri="{FF2B5EF4-FFF2-40B4-BE49-F238E27FC236}">
                <a16:creationId xmlns:a16="http://schemas.microsoft.com/office/drawing/2014/main" id="{1C995A8E-9E02-8D84-CE9F-F68413018BFC}"/>
              </a:ext>
            </a:extLst>
          </p:cNvPr>
          <p:cNvSpPr txBox="1">
            <a:spLocks/>
          </p:cNvSpPr>
          <p:nvPr/>
        </p:nvSpPr>
        <p:spPr>
          <a:xfrm>
            <a:off x="5801851" y="1785383"/>
            <a:ext cx="6000197" cy="53545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buClr>
                <a:srgbClr val="B52372"/>
              </a:buClr>
              <a:buFont typeface="Arial" panose="020B0604020202020204" pitchFamily="34" charset="0"/>
              <a:buChar char="•"/>
            </a:pPr>
            <a:r>
              <a:rPr lang="en-GB" sz="1800" dirty="0">
                <a:latin typeface="Century Gothic" panose="020B0502020202020204" pitchFamily="34" charset="0"/>
              </a:rPr>
              <a:t>Afghanistan supplies 80% of the world’s opiate demand &amp; 95% of the European heroin market</a:t>
            </a:r>
          </a:p>
        </p:txBody>
      </p:sp>
      <p:sp>
        <p:nvSpPr>
          <p:cNvPr id="7" name="Content Placeholder 1029">
            <a:extLst>
              <a:ext uri="{FF2B5EF4-FFF2-40B4-BE49-F238E27FC236}">
                <a16:creationId xmlns:a16="http://schemas.microsoft.com/office/drawing/2014/main" id="{BC2130E3-34BE-CC9B-F442-FCDE1BFB8DFC}"/>
              </a:ext>
            </a:extLst>
          </p:cNvPr>
          <p:cNvSpPr txBox="1">
            <a:spLocks/>
          </p:cNvSpPr>
          <p:nvPr/>
        </p:nvSpPr>
        <p:spPr>
          <a:xfrm>
            <a:off x="5801851" y="2398023"/>
            <a:ext cx="6000197" cy="53545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buClr>
                <a:srgbClr val="B52372"/>
              </a:buClr>
              <a:buFont typeface="Arial" panose="020B0604020202020204" pitchFamily="34" charset="0"/>
              <a:buChar char="•"/>
            </a:pPr>
            <a:r>
              <a:rPr lang="en-GB" sz="1800" dirty="0">
                <a:latin typeface="Century Gothic" panose="020B0502020202020204" pitchFamily="34" charset="0"/>
              </a:rPr>
              <a:t>In April 2022, the Taliban’s supreme leader banned cultivation of Opium poppies</a:t>
            </a:r>
          </a:p>
        </p:txBody>
      </p:sp>
      <p:sp>
        <p:nvSpPr>
          <p:cNvPr id="9" name="Content Placeholder 1029">
            <a:extLst>
              <a:ext uri="{FF2B5EF4-FFF2-40B4-BE49-F238E27FC236}">
                <a16:creationId xmlns:a16="http://schemas.microsoft.com/office/drawing/2014/main" id="{5E304B1E-9444-2DF7-DECD-8D569A15796F}"/>
              </a:ext>
            </a:extLst>
          </p:cNvPr>
          <p:cNvSpPr txBox="1">
            <a:spLocks/>
          </p:cNvSpPr>
          <p:nvPr/>
        </p:nvSpPr>
        <p:spPr>
          <a:xfrm>
            <a:off x="5801850" y="3097880"/>
            <a:ext cx="6000197" cy="122517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buClr>
                <a:srgbClr val="B52372"/>
              </a:buClr>
              <a:buFont typeface="Arial" panose="020B0604020202020204" pitchFamily="34" charset="0"/>
              <a:buChar char="•"/>
            </a:pPr>
            <a:r>
              <a:rPr lang="en-GB" sz="1800" dirty="0">
                <a:latin typeface="Century Gothic" panose="020B0502020202020204" pitchFamily="34" charset="0"/>
              </a:rPr>
              <a:t>Opium prices soared following this announcement – one farmer estimated that he could sell a bag of opium for 5x the price this year than last</a:t>
            </a:r>
          </a:p>
        </p:txBody>
      </p:sp>
      <p:sp>
        <p:nvSpPr>
          <p:cNvPr id="11" name="Content Placeholder 1029">
            <a:extLst>
              <a:ext uri="{FF2B5EF4-FFF2-40B4-BE49-F238E27FC236}">
                <a16:creationId xmlns:a16="http://schemas.microsoft.com/office/drawing/2014/main" id="{83ABAA74-DB8C-604F-FD5D-F88F999A6728}"/>
              </a:ext>
            </a:extLst>
          </p:cNvPr>
          <p:cNvSpPr txBox="1">
            <a:spLocks/>
          </p:cNvSpPr>
          <p:nvPr/>
        </p:nvSpPr>
        <p:spPr>
          <a:xfrm>
            <a:off x="5801850" y="4258593"/>
            <a:ext cx="6000197" cy="122517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buClr>
                <a:srgbClr val="B52372"/>
              </a:buClr>
              <a:buFont typeface="Arial" panose="020B0604020202020204" pitchFamily="34" charset="0"/>
              <a:buChar char="•"/>
            </a:pPr>
            <a:r>
              <a:rPr lang="en-GB" sz="1800" dirty="0">
                <a:latin typeface="Century Gothic" panose="020B0502020202020204" pitchFamily="34" charset="0"/>
              </a:rPr>
              <a:t>It is estimated that less than 20% of what was grown last year is being grown in 2023</a:t>
            </a:r>
          </a:p>
        </p:txBody>
      </p:sp>
    </p:spTree>
    <p:extLst>
      <p:ext uri="{BB962C8B-B14F-4D97-AF65-F5344CB8AC3E}">
        <p14:creationId xmlns:p14="http://schemas.microsoft.com/office/powerpoint/2010/main" val="3768279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7" name="Group 1036">
            <a:extLst>
              <a:ext uri="{FF2B5EF4-FFF2-40B4-BE49-F238E27FC236}">
                <a16:creationId xmlns:a16="http://schemas.microsoft.com/office/drawing/2014/main" id="{9AF08BBE-71A7-AEFC-F970-93C6BF79B38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1044" name="Rectangle 1043">
              <a:extLst>
                <a:ext uri="{FF2B5EF4-FFF2-40B4-BE49-F238E27FC236}">
                  <a16:creationId xmlns:a16="http://schemas.microsoft.com/office/drawing/2014/main" id="{31C42412-D66A-A89A-CBAD-067355BA74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Rectangle 1038">
              <a:extLst>
                <a:ext uri="{FF2B5EF4-FFF2-40B4-BE49-F238E27FC236}">
                  <a16:creationId xmlns:a16="http://schemas.microsoft.com/office/drawing/2014/main" id="{19F63095-BD54-33B2-6873-1DC4DF820D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descr="A yellow and white rectangle with white text&#10;&#10;Description automatically generated">
            <a:extLst>
              <a:ext uri="{FF2B5EF4-FFF2-40B4-BE49-F238E27FC236}">
                <a16:creationId xmlns:a16="http://schemas.microsoft.com/office/drawing/2014/main" id="{2A2F83C6-A40B-1AC6-82B1-8A6097BEC0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5" y="0"/>
            <a:ext cx="12192000" cy="6858000"/>
          </a:xfrm>
          <a:prstGeom prst="rect">
            <a:avLst/>
          </a:prstGeom>
        </p:spPr>
      </p:pic>
      <p:pic>
        <p:nvPicPr>
          <p:cNvPr id="1032" name="Picture 8" descr="Fentanyl - Snohomish Overdose Prevention">
            <a:extLst>
              <a:ext uri="{FF2B5EF4-FFF2-40B4-BE49-F238E27FC236}">
                <a16:creationId xmlns:a16="http://schemas.microsoft.com/office/drawing/2014/main" id="{6029297B-6DB5-2F7F-2F08-D72EDD781C1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89629" y="3236528"/>
            <a:ext cx="4498104" cy="300512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3334E63D-A90A-0979-3B2B-0BD15FEFC02D}"/>
              </a:ext>
            </a:extLst>
          </p:cNvPr>
          <p:cNvSpPr>
            <a:spLocks noGrp="1"/>
          </p:cNvSpPr>
          <p:nvPr>
            <p:ph type="title"/>
          </p:nvPr>
        </p:nvSpPr>
        <p:spPr>
          <a:xfrm>
            <a:off x="519825" y="2941997"/>
            <a:ext cx="3201366" cy="589063"/>
          </a:xfrm>
        </p:spPr>
        <p:txBody>
          <a:bodyPr anchor="t">
            <a:normAutofit/>
          </a:bodyPr>
          <a:lstStyle/>
          <a:p>
            <a:r>
              <a:rPr lang="en-GB" sz="2000" b="1" dirty="0">
                <a:solidFill>
                  <a:srgbClr val="FFFFFF"/>
                </a:solidFill>
                <a:latin typeface="Century Gothic" panose="020B0502020202020204" pitchFamily="34" charset="0"/>
              </a:rPr>
              <a:t>Fentanyl &amp; Overdose</a:t>
            </a:r>
          </a:p>
        </p:txBody>
      </p:sp>
      <p:sp>
        <p:nvSpPr>
          <p:cNvPr id="6" name="Content Placeholder 1029">
            <a:extLst>
              <a:ext uri="{FF2B5EF4-FFF2-40B4-BE49-F238E27FC236}">
                <a16:creationId xmlns:a16="http://schemas.microsoft.com/office/drawing/2014/main" id="{138A42BD-06B2-CF19-F640-AAD865E3D153}"/>
              </a:ext>
            </a:extLst>
          </p:cNvPr>
          <p:cNvSpPr txBox="1">
            <a:spLocks/>
          </p:cNvSpPr>
          <p:nvPr/>
        </p:nvSpPr>
        <p:spPr>
          <a:xfrm>
            <a:off x="5790411" y="792993"/>
            <a:ext cx="6000197" cy="53545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buClr>
                <a:srgbClr val="FCBF00"/>
              </a:buClr>
              <a:buFont typeface="Arial" panose="020B0604020202020204" pitchFamily="34" charset="0"/>
              <a:buChar char="•"/>
            </a:pPr>
            <a:r>
              <a:rPr lang="en-GB" dirty="0">
                <a:latin typeface="Century Gothic" panose="020B0502020202020204" pitchFamily="34" charset="0"/>
              </a:rPr>
              <a:t>Fentanyl and other synthetic opioids are common drugs involved in overdose deaths. Even in small doses, it can be deadly. </a:t>
            </a:r>
          </a:p>
        </p:txBody>
      </p:sp>
      <p:sp>
        <p:nvSpPr>
          <p:cNvPr id="7" name="Content Placeholder 1029">
            <a:extLst>
              <a:ext uri="{FF2B5EF4-FFF2-40B4-BE49-F238E27FC236}">
                <a16:creationId xmlns:a16="http://schemas.microsoft.com/office/drawing/2014/main" id="{8490D3B4-C017-5D80-6663-C58559A40E18}"/>
              </a:ext>
            </a:extLst>
          </p:cNvPr>
          <p:cNvSpPr txBox="1">
            <a:spLocks/>
          </p:cNvSpPr>
          <p:nvPr/>
        </p:nvSpPr>
        <p:spPr>
          <a:xfrm>
            <a:off x="5790410" y="1820834"/>
            <a:ext cx="6000197" cy="53545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buClr>
                <a:srgbClr val="FCBF00"/>
              </a:buClr>
              <a:buFont typeface="Arial" panose="020B0604020202020204" pitchFamily="34" charset="0"/>
              <a:buChar char="•"/>
            </a:pPr>
            <a:r>
              <a:rPr lang="en-GB" dirty="0">
                <a:latin typeface="Century Gothic" panose="020B0502020202020204" pitchFamily="34" charset="0"/>
              </a:rPr>
              <a:t>Heroin may contain deadly levels and you wouldn’t be able to see it, taste it, or smell it.</a:t>
            </a:r>
          </a:p>
        </p:txBody>
      </p:sp>
      <p:sp>
        <p:nvSpPr>
          <p:cNvPr id="8" name="Content Placeholder 1029">
            <a:extLst>
              <a:ext uri="{FF2B5EF4-FFF2-40B4-BE49-F238E27FC236}">
                <a16:creationId xmlns:a16="http://schemas.microsoft.com/office/drawing/2014/main" id="{182649A0-768B-261F-F5A4-8486A585D941}"/>
              </a:ext>
            </a:extLst>
          </p:cNvPr>
          <p:cNvSpPr txBox="1">
            <a:spLocks/>
          </p:cNvSpPr>
          <p:nvPr/>
        </p:nvSpPr>
        <p:spPr>
          <a:xfrm>
            <a:off x="5790410" y="2589027"/>
            <a:ext cx="6000197" cy="53545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buClr>
                <a:srgbClr val="FCBF00"/>
              </a:buClr>
              <a:buFont typeface="Arial" panose="020B0604020202020204" pitchFamily="34" charset="0"/>
              <a:buChar char="•"/>
            </a:pPr>
            <a:r>
              <a:rPr lang="en-GB" dirty="0">
                <a:latin typeface="Century Gothic" panose="020B0502020202020204" pitchFamily="34" charset="0"/>
              </a:rPr>
              <a:t>Powdered fentanyl looks just like many other substances. </a:t>
            </a:r>
          </a:p>
        </p:txBody>
      </p:sp>
    </p:spTree>
    <p:extLst>
      <p:ext uri="{BB962C8B-B14F-4D97-AF65-F5344CB8AC3E}">
        <p14:creationId xmlns:p14="http://schemas.microsoft.com/office/powerpoint/2010/main" val="1687686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F3B2CA-18A3-FB83-7B0C-E67120BAA697}"/>
              </a:ext>
            </a:extLst>
          </p:cNvPr>
          <p:cNvPicPr>
            <a:picLocks noChangeAspect="1"/>
          </p:cNvPicPr>
          <p:nvPr/>
        </p:nvPicPr>
        <p:blipFill>
          <a:blip r:embed="rId2"/>
          <a:stretch>
            <a:fillRect/>
          </a:stretch>
        </p:blipFill>
        <p:spPr>
          <a:xfrm>
            <a:off x="2326213" y="200361"/>
            <a:ext cx="7539574" cy="5994881"/>
          </a:xfrm>
          <a:prstGeom prst="rect">
            <a:avLst/>
          </a:prstGeom>
        </p:spPr>
      </p:pic>
    </p:spTree>
    <p:extLst>
      <p:ext uri="{BB962C8B-B14F-4D97-AF65-F5344CB8AC3E}">
        <p14:creationId xmlns:p14="http://schemas.microsoft.com/office/powerpoint/2010/main" val="6589862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nline Media 9" title="The 'New Fentanyl' Killing Drug Users in Europe | The War on Drugs">
            <a:hlinkClick r:id="" action="ppaction://media"/>
            <a:extLst>
              <a:ext uri="{FF2B5EF4-FFF2-40B4-BE49-F238E27FC236}">
                <a16:creationId xmlns:a16="http://schemas.microsoft.com/office/drawing/2014/main" id="{2B2BAE7D-7502-ED75-4A44-EFE6475CF343}"/>
              </a:ext>
            </a:extLst>
          </p:cNvPr>
          <p:cNvPicPr>
            <a:picLocks noRot="1" noChangeAspect="1"/>
          </p:cNvPicPr>
          <p:nvPr>
            <a:videoFile r:link="rId1"/>
          </p:nvPr>
        </p:nvPicPr>
        <p:blipFill>
          <a:blip r:embed="rId3"/>
          <a:stretch>
            <a:fillRect/>
          </a:stretch>
        </p:blipFill>
        <p:spPr>
          <a:xfrm>
            <a:off x="1016000" y="558800"/>
            <a:ext cx="10160000" cy="5740400"/>
          </a:xfrm>
          <a:prstGeom prst="rect">
            <a:avLst/>
          </a:prstGeom>
        </p:spPr>
      </p:pic>
    </p:spTree>
    <p:extLst>
      <p:ext uri="{BB962C8B-B14F-4D97-AF65-F5344CB8AC3E}">
        <p14:creationId xmlns:p14="http://schemas.microsoft.com/office/powerpoint/2010/main" val="320751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962834" y="-152431"/>
            <a:ext cx="6047069" cy="4535302"/>
            <a:chOff x="0" y="0"/>
            <a:chExt cx="812800" cy="609600"/>
          </a:xfrm>
        </p:grpSpPr>
        <p:sp>
          <p:nvSpPr>
            <p:cNvPr id="3" name="Freeform 3"/>
            <p:cNvSpPr/>
            <p:nvPr/>
          </p:nvSpPr>
          <p:spPr>
            <a:xfrm>
              <a:off x="0" y="0"/>
              <a:ext cx="812800" cy="609600"/>
            </a:xfrm>
            <a:custGeom>
              <a:avLst/>
              <a:gdLst/>
              <a:ahLst/>
              <a:cxnLst/>
              <a:rect l="l" t="t" r="r" b="b"/>
              <a:pathLst>
                <a:path w="812800" h="609600">
                  <a:moveTo>
                    <a:pt x="203200" y="0"/>
                  </a:moveTo>
                  <a:lnTo>
                    <a:pt x="812800" y="0"/>
                  </a:lnTo>
                  <a:lnTo>
                    <a:pt x="609600" y="609600"/>
                  </a:lnTo>
                  <a:lnTo>
                    <a:pt x="0" y="609600"/>
                  </a:lnTo>
                  <a:lnTo>
                    <a:pt x="203200" y="0"/>
                  </a:lnTo>
                  <a:close/>
                </a:path>
              </a:pathLst>
            </a:custGeom>
            <a:solidFill>
              <a:srgbClr val="9FC51B"/>
            </a:solidFill>
          </p:spPr>
          <p:txBody>
            <a:bodyPr/>
            <a:lstStyle/>
            <a:p>
              <a:endParaRPr lang="en-GB" sz="933"/>
            </a:p>
          </p:txBody>
        </p:sp>
        <p:sp>
          <p:nvSpPr>
            <p:cNvPr id="4" name="TextBox 4"/>
            <p:cNvSpPr txBox="1"/>
            <p:nvPr/>
          </p:nvSpPr>
          <p:spPr>
            <a:xfrm>
              <a:off x="101600" y="-38100"/>
              <a:ext cx="609600" cy="647700"/>
            </a:xfrm>
            <a:prstGeom prst="rect">
              <a:avLst/>
            </a:prstGeom>
          </p:spPr>
          <p:txBody>
            <a:bodyPr lIns="33867" tIns="33867" rIns="33867" bIns="33867" rtlCol="0" anchor="ctr"/>
            <a:lstStyle/>
            <a:p>
              <a:pPr algn="ctr">
                <a:lnSpc>
                  <a:spcPts val="1773"/>
                </a:lnSpc>
                <a:spcBef>
                  <a:spcPct val="0"/>
                </a:spcBef>
              </a:pPr>
              <a:endParaRPr sz="933"/>
            </a:p>
          </p:txBody>
        </p:sp>
      </p:grpSp>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751848" y="303011"/>
            <a:ext cx="2161873" cy="659371"/>
          </a:xfrm>
          <a:prstGeom prst="rect">
            <a:avLst/>
          </a:prstGeom>
        </p:spPr>
      </p:pic>
      <p:sp>
        <p:nvSpPr>
          <p:cNvPr id="9" name="TextBox 9"/>
          <p:cNvSpPr txBox="1"/>
          <p:nvPr/>
        </p:nvSpPr>
        <p:spPr>
          <a:xfrm>
            <a:off x="1360498" y="622300"/>
            <a:ext cx="5457909" cy="624851"/>
          </a:xfrm>
          <a:prstGeom prst="rect">
            <a:avLst/>
          </a:prstGeom>
        </p:spPr>
        <p:txBody>
          <a:bodyPr lIns="0" tIns="0" rIns="0" bIns="0" rtlCol="0" anchor="t">
            <a:spAutoFit/>
          </a:bodyPr>
          <a:lstStyle/>
          <a:p>
            <a:pPr>
              <a:lnSpc>
                <a:spcPts val="5133"/>
              </a:lnSpc>
            </a:pPr>
            <a:r>
              <a:rPr lang="en-US" sz="3700" dirty="0">
                <a:solidFill>
                  <a:srgbClr val="5E1B6D"/>
                </a:solidFill>
                <a:latin typeface="Century Gothic 1"/>
              </a:rPr>
              <a:t>Unit Guidelines</a:t>
            </a:r>
          </a:p>
        </p:txBody>
      </p:sp>
      <p:grpSp>
        <p:nvGrpSpPr>
          <p:cNvPr id="11" name="Group 11"/>
          <p:cNvGrpSpPr/>
          <p:nvPr/>
        </p:nvGrpSpPr>
        <p:grpSpPr>
          <a:xfrm>
            <a:off x="1360499" y="1380890"/>
            <a:ext cx="3985847" cy="1481374"/>
            <a:chOff x="0" y="0"/>
            <a:chExt cx="7971694" cy="2962747"/>
          </a:xfrm>
        </p:grpSpPr>
        <p:grpSp>
          <p:nvGrpSpPr>
            <p:cNvPr id="12" name="Group 12"/>
            <p:cNvGrpSpPr/>
            <p:nvPr/>
          </p:nvGrpSpPr>
          <p:grpSpPr>
            <a:xfrm>
              <a:off x="944788" y="0"/>
              <a:ext cx="7026906" cy="2962747"/>
              <a:chOff x="0" y="0"/>
              <a:chExt cx="1613485" cy="680292"/>
            </a:xfrm>
          </p:grpSpPr>
          <p:sp>
            <p:nvSpPr>
              <p:cNvPr id="13" name="Freeform 13"/>
              <p:cNvSpPr/>
              <p:nvPr/>
            </p:nvSpPr>
            <p:spPr>
              <a:xfrm>
                <a:off x="0" y="0"/>
                <a:ext cx="1613485" cy="680292"/>
              </a:xfrm>
              <a:custGeom>
                <a:avLst/>
                <a:gdLst/>
                <a:ahLst/>
                <a:cxnLst/>
                <a:rect l="l" t="t" r="r" b="b"/>
                <a:pathLst>
                  <a:path w="1613485" h="680292">
                    <a:moveTo>
                      <a:pt x="0" y="0"/>
                    </a:moveTo>
                    <a:lnTo>
                      <a:pt x="1613485" y="0"/>
                    </a:lnTo>
                    <a:lnTo>
                      <a:pt x="1613485" y="680292"/>
                    </a:lnTo>
                    <a:lnTo>
                      <a:pt x="0" y="680292"/>
                    </a:lnTo>
                    <a:close/>
                  </a:path>
                </a:pathLst>
              </a:custGeom>
              <a:solidFill>
                <a:srgbClr val="3D3D3D"/>
              </a:solidFill>
            </p:spPr>
            <p:txBody>
              <a:bodyPr/>
              <a:lstStyle/>
              <a:p>
                <a:endParaRPr lang="en-GB" sz="933"/>
              </a:p>
            </p:txBody>
          </p:sp>
          <p:sp>
            <p:nvSpPr>
              <p:cNvPr id="14" name="TextBox 14"/>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933"/>
              </a:p>
            </p:txBody>
          </p:sp>
        </p:grpSp>
        <p:grpSp>
          <p:nvGrpSpPr>
            <p:cNvPr id="15" name="Group 15"/>
            <p:cNvGrpSpPr/>
            <p:nvPr/>
          </p:nvGrpSpPr>
          <p:grpSpPr>
            <a:xfrm>
              <a:off x="0" y="0"/>
              <a:ext cx="1889576" cy="2962747"/>
              <a:chOff x="0" y="0"/>
              <a:chExt cx="812800" cy="1274424"/>
            </a:xfrm>
          </p:grpSpPr>
          <p:sp>
            <p:nvSpPr>
              <p:cNvPr id="16" name="Freeform 16"/>
              <p:cNvSpPr/>
              <p:nvPr/>
            </p:nvSpPr>
            <p:spPr>
              <a:xfrm>
                <a:off x="0" y="0"/>
                <a:ext cx="812800" cy="1274424"/>
              </a:xfrm>
              <a:custGeom>
                <a:avLst/>
                <a:gdLst/>
                <a:ahLst/>
                <a:cxnLst/>
                <a:rect l="l" t="t" r="r" b="b"/>
                <a:pathLst>
                  <a:path w="812800" h="1274424">
                    <a:moveTo>
                      <a:pt x="203200" y="0"/>
                    </a:moveTo>
                    <a:lnTo>
                      <a:pt x="812800" y="0"/>
                    </a:lnTo>
                    <a:lnTo>
                      <a:pt x="609600" y="1274424"/>
                    </a:lnTo>
                    <a:lnTo>
                      <a:pt x="0" y="1274424"/>
                    </a:lnTo>
                    <a:lnTo>
                      <a:pt x="203200" y="0"/>
                    </a:lnTo>
                    <a:close/>
                  </a:path>
                </a:pathLst>
              </a:custGeom>
              <a:solidFill>
                <a:srgbClr val="5E1B6D"/>
              </a:solidFill>
            </p:spPr>
            <p:txBody>
              <a:bodyPr/>
              <a:lstStyle/>
              <a:p>
                <a:endParaRPr lang="en-GB" sz="933"/>
              </a:p>
            </p:txBody>
          </p:sp>
          <p:sp>
            <p:nvSpPr>
              <p:cNvPr id="17" name="TextBox 17"/>
              <p:cNvSpPr txBox="1"/>
              <p:nvPr/>
            </p:nvSpPr>
            <p:spPr>
              <a:xfrm>
                <a:off x="101600" y="-38100"/>
                <a:ext cx="609600" cy="647700"/>
              </a:xfrm>
              <a:prstGeom prst="rect">
                <a:avLst/>
              </a:prstGeom>
            </p:spPr>
            <p:txBody>
              <a:bodyPr lIns="33867" tIns="33867" rIns="33867" bIns="33867" rtlCol="0" anchor="ctr"/>
              <a:lstStyle/>
              <a:p>
                <a:pPr algn="ctr">
                  <a:lnSpc>
                    <a:spcPts val="1773"/>
                  </a:lnSpc>
                  <a:spcBef>
                    <a:spcPct val="0"/>
                  </a:spcBef>
                </a:pPr>
                <a:endParaRPr sz="933"/>
              </a:p>
            </p:txBody>
          </p:sp>
        </p:grpSp>
        <p:sp>
          <p:nvSpPr>
            <p:cNvPr id="18" name="TextBox 18"/>
            <p:cNvSpPr txBox="1"/>
            <p:nvPr/>
          </p:nvSpPr>
          <p:spPr>
            <a:xfrm>
              <a:off x="2099666" y="297880"/>
              <a:ext cx="5019546" cy="1638909"/>
            </a:xfrm>
            <a:prstGeom prst="rect">
              <a:avLst/>
            </a:prstGeom>
          </p:spPr>
          <p:txBody>
            <a:bodyPr lIns="0" tIns="0" rIns="0" bIns="0" rtlCol="0" anchor="t">
              <a:spAutoFit/>
            </a:bodyPr>
            <a:lstStyle/>
            <a:p>
              <a:pPr>
                <a:lnSpc>
                  <a:spcPts val="3262"/>
                </a:lnSpc>
              </a:pPr>
              <a:r>
                <a:rPr lang="en-US" sz="2330" dirty="0">
                  <a:solidFill>
                    <a:srgbClr val="FFFFFF"/>
                  </a:solidFill>
                  <a:latin typeface="Century Gothic 2"/>
                </a:rPr>
                <a:t>14 units per week for women and men</a:t>
              </a:r>
            </a:p>
          </p:txBody>
        </p:sp>
      </p:grpSp>
      <p:grpSp>
        <p:nvGrpSpPr>
          <p:cNvPr id="19" name="Group 18">
            <a:extLst>
              <a:ext uri="{FF2B5EF4-FFF2-40B4-BE49-F238E27FC236}">
                <a16:creationId xmlns:a16="http://schemas.microsoft.com/office/drawing/2014/main" id="{34D6C37D-9C17-1CDD-5139-D6D0884662B9}"/>
              </a:ext>
            </a:extLst>
          </p:cNvPr>
          <p:cNvGrpSpPr/>
          <p:nvPr/>
        </p:nvGrpSpPr>
        <p:grpSpPr>
          <a:xfrm>
            <a:off x="1210857" y="2933355"/>
            <a:ext cx="7120343" cy="1994635"/>
            <a:chOff x="1775439" y="4752005"/>
            <a:chExt cx="10680514" cy="2991953"/>
          </a:xfrm>
        </p:grpSpPr>
        <p:grpSp>
          <p:nvGrpSpPr>
            <p:cNvPr id="28" name="Group 28"/>
            <p:cNvGrpSpPr/>
            <p:nvPr/>
          </p:nvGrpSpPr>
          <p:grpSpPr>
            <a:xfrm>
              <a:off x="2507600" y="4752005"/>
              <a:ext cx="9948353" cy="2991953"/>
              <a:chOff x="0" y="-38100"/>
              <a:chExt cx="2947677" cy="850900"/>
            </a:xfrm>
          </p:grpSpPr>
          <p:sp>
            <p:nvSpPr>
              <p:cNvPr id="29" name="Freeform 29"/>
              <p:cNvSpPr/>
              <p:nvPr/>
            </p:nvSpPr>
            <p:spPr>
              <a:xfrm>
                <a:off x="0" y="0"/>
                <a:ext cx="2947677" cy="680292"/>
              </a:xfrm>
              <a:custGeom>
                <a:avLst/>
                <a:gdLst/>
                <a:ahLst/>
                <a:cxnLst/>
                <a:rect l="l" t="t" r="r" b="b"/>
                <a:pathLst>
                  <a:path w="1613485" h="680292">
                    <a:moveTo>
                      <a:pt x="0" y="0"/>
                    </a:moveTo>
                    <a:lnTo>
                      <a:pt x="1613485" y="0"/>
                    </a:lnTo>
                    <a:lnTo>
                      <a:pt x="1613485" y="680292"/>
                    </a:lnTo>
                    <a:lnTo>
                      <a:pt x="0" y="680292"/>
                    </a:lnTo>
                    <a:close/>
                  </a:path>
                </a:pathLst>
              </a:custGeom>
              <a:solidFill>
                <a:srgbClr val="3D3D3D"/>
              </a:solidFill>
            </p:spPr>
            <p:txBody>
              <a:bodyPr/>
              <a:lstStyle/>
              <a:p>
                <a:endParaRPr lang="en-GB" sz="933"/>
              </a:p>
            </p:txBody>
          </p:sp>
          <p:sp>
            <p:nvSpPr>
              <p:cNvPr id="30" name="TextBox 30"/>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933"/>
              </a:p>
            </p:txBody>
          </p:sp>
        </p:grpSp>
        <p:grpSp>
          <p:nvGrpSpPr>
            <p:cNvPr id="31" name="Group 31"/>
            <p:cNvGrpSpPr/>
            <p:nvPr/>
          </p:nvGrpSpPr>
          <p:grpSpPr>
            <a:xfrm>
              <a:off x="1775439" y="4885973"/>
              <a:ext cx="1464322" cy="2392057"/>
              <a:chOff x="0" y="0"/>
              <a:chExt cx="812800" cy="1274424"/>
            </a:xfrm>
          </p:grpSpPr>
          <p:sp>
            <p:nvSpPr>
              <p:cNvPr id="32" name="Freeform 32"/>
              <p:cNvSpPr/>
              <p:nvPr/>
            </p:nvSpPr>
            <p:spPr>
              <a:xfrm>
                <a:off x="0" y="0"/>
                <a:ext cx="812800" cy="1274424"/>
              </a:xfrm>
              <a:custGeom>
                <a:avLst/>
                <a:gdLst/>
                <a:ahLst/>
                <a:cxnLst/>
                <a:rect l="l" t="t" r="r" b="b"/>
                <a:pathLst>
                  <a:path w="812800" h="1274424">
                    <a:moveTo>
                      <a:pt x="203200" y="0"/>
                    </a:moveTo>
                    <a:lnTo>
                      <a:pt x="812800" y="0"/>
                    </a:lnTo>
                    <a:lnTo>
                      <a:pt x="609600" y="1274424"/>
                    </a:lnTo>
                    <a:lnTo>
                      <a:pt x="0" y="1274424"/>
                    </a:lnTo>
                    <a:lnTo>
                      <a:pt x="203200" y="0"/>
                    </a:lnTo>
                    <a:close/>
                  </a:path>
                </a:pathLst>
              </a:custGeom>
              <a:solidFill>
                <a:srgbClr val="5E1B6D"/>
              </a:solidFill>
            </p:spPr>
            <p:txBody>
              <a:bodyPr/>
              <a:lstStyle/>
              <a:p>
                <a:endParaRPr lang="en-GB" sz="933"/>
              </a:p>
            </p:txBody>
          </p:sp>
          <p:sp>
            <p:nvSpPr>
              <p:cNvPr id="33" name="TextBox 33"/>
              <p:cNvSpPr txBox="1"/>
              <p:nvPr/>
            </p:nvSpPr>
            <p:spPr>
              <a:xfrm>
                <a:off x="101600" y="-38100"/>
                <a:ext cx="609600" cy="647700"/>
              </a:xfrm>
              <a:prstGeom prst="rect">
                <a:avLst/>
              </a:prstGeom>
            </p:spPr>
            <p:txBody>
              <a:bodyPr lIns="33867" tIns="33867" rIns="33867" bIns="33867" rtlCol="0" anchor="ctr"/>
              <a:lstStyle/>
              <a:p>
                <a:pPr algn="ctr">
                  <a:lnSpc>
                    <a:spcPts val="1773"/>
                  </a:lnSpc>
                  <a:spcBef>
                    <a:spcPct val="0"/>
                  </a:spcBef>
                </a:pPr>
                <a:endParaRPr sz="933"/>
              </a:p>
            </p:txBody>
          </p:sp>
        </p:grpSp>
        <p:sp>
          <p:nvSpPr>
            <p:cNvPr id="34" name="TextBox 34"/>
            <p:cNvSpPr txBox="1"/>
            <p:nvPr/>
          </p:nvSpPr>
          <p:spPr>
            <a:xfrm>
              <a:off x="3402568" y="5126474"/>
              <a:ext cx="9053385" cy="1229183"/>
            </a:xfrm>
            <a:prstGeom prst="rect">
              <a:avLst/>
            </a:prstGeom>
          </p:spPr>
          <p:txBody>
            <a:bodyPr wrap="square" lIns="0" tIns="0" rIns="0" bIns="0" rtlCol="0" anchor="t">
              <a:spAutoFit/>
            </a:bodyPr>
            <a:lstStyle/>
            <a:p>
              <a:pPr>
                <a:lnSpc>
                  <a:spcPts val="3262"/>
                </a:lnSpc>
              </a:pPr>
              <a:r>
                <a:rPr lang="en-US" sz="2330" dirty="0">
                  <a:solidFill>
                    <a:srgbClr val="FFFFFF"/>
                  </a:solidFill>
                  <a:latin typeface="Century Gothic 2"/>
                </a:rPr>
                <a:t>No more than 8 units for males or 6 units for females in one single session</a:t>
              </a:r>
            </a:p>
          </p:txBody>
        </p:sp>
      </p:grpSp>
      <p:grpSp>
        <p:nvGrpSpPr>
          <p:cNvPr id="43" name="Group 43"/>
          <p:cNvGrpSpPr/>
          <p:nvPr/>
        </p:nvGrpSpPr>
        <p:grpSpPr>
          <a:xfrm>
            <a:off x="1084236" y="4778337"/>
            <a:ext cx="8997257" cy="1675869"/>
            <a:chOff x="0" y="0"/>
            <a:chExt cx="17707149" cy="2905952"/>
          </a:xfrm>
        </p:grpSpPr>
        <p:grpSp>
          <p:nvGrpSpPr>
            <p:cNvPr id="44" name="Group 44"/>
            <p:cNvGrpSpPr/>
            <p:nvPr/>
          </p:nvGrpSpPr>
          <p:grpSpPr>
            <a:xfrm>
              <a:off x="944788" y="0"/>
              <a:ext cx="16762361" cy="2905952"/>
              <a:chOff x="0" y="0"/>
              <a:chExt cx="3848895" cy="667251"/>
            </a:xfrm>
          </p:grpSpPr>
          <p:sp>
            <p:nvSpPr>
              <p:cNvPr id="45" name="Freeform 45"/>
              <p:cNvSpPr/>
              <p:nvPr/>
            </p:nvSpPr>
            <p:spPr>
              <a:xfrm>
                <a:off x="0" y="0"/>
                <a:ext cx="3848895" cy="667251"/>
              </a:xfrm>
              <a:custGeom>
                <a:avLst/>
                <a:gdLst/>
                <a:ahLst/>
                <a:cxnLst/>
                <a:rect l="l" t="t" r="r" b="b"/>
                <a:pathLst>
                  <a:path w="3848895" h="667251">
                    <a:moveTo>
                      <a:pt x="0" y="0"/>
                    </a:moveTo>
                    <a:lnTo>
                      <a:pt x="3848895" y="0"/>
                    </a:lnTo>
                    <a:lnTo>
                      <a:pt x="3848895" y="667251"/>
                    </a:lnTo>
                    <a:lnTo>
                      <a:pt x="0" y="667251"/>
                    </a:lnTo>
                    <a:close/>
                  </a:path>
                </a:pathLst>
              </a:custGeom>
              <a:solidFill>
                <a:srgbClr val="3D3D3D"/>
              </a:solidFill>
            </p:spPr>
            <p:txBody>
              <a:bodyPr/>
              <a:lstStyle/>
              <a:p>
                <a:endParaRPr lang="en-GB" sz="933"/>
              </a:p>
            </p:txBody>
          </p:sp>
          <p:sp>
            <p:nvSpPr>
              <p:cNvPr id="46" name="TextBox 46"/>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933"/>
              </a:p>
            </p:txBody>
          </p:sp>
        </p:grpSp>
        <p:grpSp>
          <p:nvGrpSpPr>
            <p:cNvPr id="47" name="Group 47"/>
            <p:cNvGrpSpPr/>
            <p:nvPr/>
          </p:nvGrpSpPr>
          <p:grpSpPr>
            <a:xfrm>
              <a:off x="0" y="0"/>
              <a:ext cx="1889576" cy="2905952"/>
              <a:chOff x="0" y="0"/>
              <a:chExt cx="812800" cy="1249993"/>
            </a:xfrm>
          </p:grpSpPr>
          <p:sp>
            <p:nvSpPr>
              <p:cNvPr id="48" name="Freeform 48"/>
              <p:cNvSpPr/>
              <p:nvPr/>
            </p:nvSpPr>
            <p:spPr>
              <a:xfrm>
                <a:off x="0" y="0"/>
                <a:ext cx="812800" cy="1249993"/>
              </a:xfrm>
              <a:custGeom>
                <a:avLst/>
                <a:gdLst/>
                <a:ahLst/>
                <a:cxnLst/>
                <a:rect l="l" t="t" r="r" b="b"/>
                <a:pathLst>
                  <a:path w="812800" h="1249993">
                    <a:moveTo>
                      <a:pt x="203200" y="0"/>
                    </a:moveTo>
                    <a:lnTo>
                      <a:pt x="812800" y="0"/>
                    </a:lnTo>
                    <a:lnTo>
                      <a:pt x="609600" y="1249993"/>
                    </a:lnTo>
                    <a:lnTo>
                      <a:pt x="0" y="1249993"/>
                    </a:lnTo>
                    <a:lnTo>
                      <a:pt x="203200" y="0"/>
                    </a:lnTo>
                    <a:close/>
                  </a:path>
                </a:pathLst>
              </a:custGeom>
              <a:solidFill>
                <a:srgbClr val="5E1B6D"/>
              </a:solidFill>
            </p:spPr>
            <p:txBody>
              <a:bodyPr/>
              <a:lstStyle/>
              <a:p>
                <a:endParaRPr lang="en-GB" sz="933"/>
              </a:p>
            </p:txBody>
          </p:sp>
          <p:sp>
            <p:nvSpPr>
              <p:cNvPr id="49" name="TextBox 49"/>
              <p:cNvSpPr txBox="1"/>
              <p:nvPr/>
            </p:nvSpPr>
            <p:spPr>
              <a:xfrm>
                <a:off x="101600" y="-38100"/>
                <a:ext cx="609600" cy="647700"/>
              </a:xfrm>
              <a:prstGeom prst="rect">
                <a:avLst/>
              </a:prstGeom>
            </p:spPr>
            <p:txBody>
              <a:bodyPr lIns="33867" tIns="33867" rIns="33867" bIns="33867" rtlCol="0" anchor="ctr"/>
              <a:lstStyle/>
              <a:p>
                <a:pPr algn="ctr">
                  <a:lnSpc>
                    <a:spcPts val="1773"/>
                  </a:lnSpc>
                  <a:spcBef>
                    <a:spcPct val="0"/>
                  </a:spcBef>
                </a:pPr>
                <a:endParaRPr sz="933"/>
              </a:p>
            </p:txBody>
          </p:sp>
        </p:grpSp>
        <p:sp>
          <p:nvSpPr>
            <p:cNvPr id="50" name="TextBox 50"/>
            <p:cNvSpPr txBox="1"/>
            <p:nvPr/>
          </p:nvSpPr>
          <p:spPr>
            <a:xfrm>
              <a:off x="2099665" y="297878"/>
              <a:ext cx="14948195" cy="1420933"/>
            </a:xfrm>
            <a:prstGeom prst="rect">
              <a:avLst/>
            </a:prstGeom>
          </p:spPr>
          <p:txBody>
            <a:bodyPr lIns="0" tIns="0" rIns="0" bIns="0" rtlCol="0" anchor="t">
              <a:spAutoFit/>
            </a:bodyPr>
            <a:lstStyle/>
            <a:p>
              <a:pPr>
                <a:lnSpc>
                  <a:spcPts val="3262"/>
                </a:lnSpc>
              </a:pPr>
              <a:r>
                <a:rPr lang="en-US" sz="2330" dirty="0">
                  <a:solidFill>
                    <a:srgbClr val="FFFFFF"/>
                  </a:solidFill>
                  <a:latin typeface="Century Gothic 2"/>
                </a:rPr>
                <a:t>If you regularly drink as much as 14 units per week, it's best to spread your drinking evenly over 3 or more days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graphical user interface&#10;&#10;Description automatically generated">
            <a:extLst>
              <a:ext uri="{FF2B5EF4-FFF2-40B4-BE49-F238E27FC236}">
                <a16:creationId xmlns:a16="http://schemas.microsoft.com/office/drawing/2014/main" id="{76D0BA60-C22C-41EC-9FA6-73BAC5C4D6D8}"/>
              </a:ext>
            </a:extLst>
          </p:cNvPr>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6" name="Group 5">
            <a:extLst>
              <a:ext uri="{FF2B5EF4-FFF2-40B4-BE49-F238E27FC236}">
                <a16:creationId xmlns:a16="http://schemas.microsoft.com/office/drawing/2014/main" id="{B38793AA-1542-405D-83AF-9746DF9B5A76}"/>
              </a:ext>
            </a:extLst>
          </p:cNvPr>
          <p:cNvGrpSpPr/>
          <p:nvPr/>
        </p:nvGrpSpPr>
        <p:grpSpPr>
          <a:xfrm>
            <a:off x="5801360" y="1531983"/>
            <a:ext cx="5992579" cy="3051898"/>
            <a:chOff x="5638800" y="1277983"/>
            <a:chExt cx="5992579" cy="3051898"/>
          </a:xfrm>
        </p:grpSpPr>
        <p:sp>
          <p:nvSpPr>
            <p:cNvPr id="7" name="TextBox 6">
              <a:extLst>
                <a:ext uri="{FF2B5EF4-FFF2-40B4-BE49-F238E27FC236}">
                  <a16:creationId xmlns:a16="http://schemas.microsoft.com/office/drawing/2014/main" id="{92954DAF-C965-4F0D-BF03-494D17A9FA68}"/>
                </a:ext>
              </a:extLst>
            </p:cNvPr>
            <p:cNvSpPr txBox="1"/>
            <p:nvPr/>
          </p:nvSpPr>
          <p:spPr>
            <a:xfrm>
              <a:off x="5837017" y="2007129"/>
              <a:ext cx="5674263" cy="2322752"/>
            </a:xfrm>
            <a:prstGeom prst="rect">
              <a:avLst/>
            </a:prstGeom>
            <a:noFill/>
          </p:spPr>
          <p:txBody>
            <a:bodyPr wrap="square" rtlCol="0">
              <a:spAutoFit/>
            </a:bodyPr>
            <a:lstStyle/>
            <a:p>
              <a:pPr>
                <a:lnSpc>
                  <a:spcPct val="200000"/>
                </a:lnSpc>
                <a:spcAft>
                  <a:spcPts val="800"/>
                </a:spcAft>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Policies and practices that try to reduce the harm that people do to themselves or others from their drug use.</a:t>
              </a:r>
            </a:p>
            <a:p>
              <a:pPr>
                <a:lnSpc>
                  <a:spcPct val="200000"/>
                </a:lnSpc>
                <a:spcAft>
                  <a:spcPts val="800"/>
                </a:spcAft>
              </a:pPr>
              <a:r>
                <a:rPr lang="en-GB" sz="1800" b="1" dirty="0" err="1">
                  <a:effectLst/>
                  <a:latin typeface="Century Gothic" panose="020B0502020202020204" pitchFamily="34" charset="0"/>
                  <a:ea typeface="Calibri" panose="020F0502020204030204" pitchFamily="34" charset="0"/>
                  <a:cs typeface="Times New Roman" panose="02020603050405020304" pitchFamily="18" charset="0"/>
                </a:rPr>
                <a:t>DrugWise</a:t>
              </a:r>
              <a:endParaRPr lang="en-GB" sz="1800" b="1" dirty="0">
                <a:effectLst/>
                <a:latin typeface="Century Gothic" panose="020B0502020202020204" pitchFamily="34" charset="0"/>
                <a:ea typeface="Calibri" panose="020F0502020204030204" pitchFamily="34" charset="0"/>
                <a:cs typeface="Times New Roman" panose="02020603050405020304" pitchFamily="18" charset="0"/>
              </a:endParaRPr>
            </a:p>
          </p:txBody>
        </p:sp>
        <p:pic>
          <p:nvPicPr>
            <p:cNvPr id="8" name="Graphic 7" descr="Open quotation mark with solid fill">
              <a:extLst>
                <a:ext uri="{FF2B5EF4-FFF2-40B4-BE49-F238E27FC236}">
                  <a16:creationId xmlns:a16="http://schemas.microsoft.com/office/drawing/2014/main" id="{3344233C-A2C3-4E1F-8DEA-BBC603A9DAA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38800" y="1277983"/>
              <a:ext cx="914400" cy="914400"/>
            </a:xfrm>
            <a:prstGeom prst="rect">
              <a:avLst/>
            </a:prstGeom>
          </p:spPr>
        </p:pic>
        <p:pic>
          <p:nvPicPr>
            <p:cNvPr id="9" name="Graphic 8" descr="Open quotation mark with solid fill">
              <a:extLst>
                <a:ext uri="{FF2B5EF4-FFF2-40B4-BE49-F238E27FC236}">
                  <a16:creationId xmlns:a16="http://schemas.microsoft.com/office/drawing/2014/main" id="{1768B391-C837-4207-8C78-C30E33CE207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10716979" y="3343151"/>
              <a:ext cx="914400" cy="914400"/>
            </a:xfrm>
            <a:prstGeom prst="rect">
              <a:avLst/>
            </a:prstGeom>
          </p:spPr>
        </p:pic>
      </p:grpSp>
      <p:sp>
        <p:nvSpPr>
          <p:cNvPr id="10" name="TextBox 9">
            <a:extLst>
              <a:ext uri="{FF2B5EF4-FFF2-40B4-BE49-F238E27FC236}">
                <a16:creationId xmlns:a16="http://schemas.microsoft.com/office/drawing/2014/main" id="{55300003-81AC-4D03-9A1E-BA67E4408DB3}"/>
              </a:ext>
            </a:extLst>
          </p:cNvPr>
          <p:cNvSpPr txBox="1"/>
          <p:nvPr/>
        </p:nvSpPr>
        <p:spPr>
          <a:xfrm>
            <a:off x="518160" y="4402574"/>
            <a:ext cx="3890966" cy="369332"/>
          </a:xfrm>
          <a:prstGeom prst="rect">
            <a:avLst/>
          </a:prstGeom>
          <a:noFill/>
        </p:spPr>
        <p:txBody>
          <a:bodyPr wrap="square" rtlCol="0">
            <a:spAutoFit/>
          </a:bodyPr>
          <a:lstStyle/>
          <a:p>
            <a:r>
              <a:rPr lang="en-GB" b="1" dirty="0">
                <a:solidFill>
                  <a:schemeClr val="bg1"/>
                </a:solidFill>
                <a:latin typeface="Century Gothic" panose="020B0502020202020204" pitchFamily="34" charset="0"/>
              </a:rPr>
              <a:t>What is Harm Reduction?</a:t>
            </a:r>
          </a:p>
        </p:txBody>
      </p:sp>
    </p:spTree>
    <p:extLst>
      <p:ext uri="{BB962C8B-B14F-4D97-AF65-F5344CB8AC3E}">
        <p14:creationId xmlns:p14="http://schemas.microsoft.com/office/powerpoint/2010/main" val="1230648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graphical user interface&#10;&#10;Description automatically generated">
            <a:extLst>
              <a:ext uri="{FF2B5EF4-FFF2-40B4-BE49-F238E27FC236}">
                <a16:creationId xmlns:a16="http://schemas.microsoft.com/office/drawing/2014/main" id="{76D0BA60-C22C-41EC-9FA6-73BAC5C4D6D8}"/>
              </a:ext>
            </a:extLst>
          </p:cNvPr>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88CA89E6-872F-C7FD-0D32-E37859A24D2C}"/>
              </a:ext>
            </a:extLst>
          </p:cNvPr>
          <p:cNvSpPr txBox="1"/>
          <p:nvPr/>
        </p:nvSpPr>
        <p:spPr>
          <a:xfrm>
            <a:off x="5814674" y="1698077"/>
            <a:ext cx="5859166" cy="3461845"/>
          </a:xfrm>
          <a:prstGeom prst="rect">
            <a:avLst/>
          </a:prstGeom>
          <a:noFill/>
        </p:spPr>
        <p:txBody>
          <a:bodyPr wrap="square" rtlCol="0">
            <a:spAutoFit/>
          </a:bodyPr>
          <a:lstStyle/>
          <a:p>
            <a:pPr marL="285750" indent="-285750">
              <a:lnSpc>
                <a:spcPct val="200000"/>
              </a:lnSpc>
              <a:buClr>
                <a:srgbClr val="A0C515"/>
              </a:buClr>
              <a:buFont typeface="Wingdings" panose="05000000000000000000" pitchFamily="2" charset="2"/>
              <a:buChar char="§"/>
            </a:pPr>
            <a:r>
              <a:rPr lang="en-US" sz="1600" dirty="0">
                <a:latin typeface="Century Gothic" panose="020B0502020202020204" pitchFamily="34" charset="0"/>
              </a:rPr>
              <a:t>Know your limits – consider any health issues that may increase your risk of overdose</a:t>
            </a:r>
          </a:p>
          <a:p>
            <a:pPr marL="285750" indent="-285750">
              <a:lnSpc>
                <a:spcPct val="200000"/>
              </a:lnSpc>
              <a:buClr>
                <a:srgbClr val="A0C515"/>
              </a:buClr>
              <a:buFont typeface="Wingdings" panose="05000000000000000000" pitchFamily="2" charset="2"/>
              <a:buChar char="§"/>
            </a:pPr>
            <a:r>
              <a:rPr lang="en-US" sz="1600" dirty="0">
                <a:latin typeface="Century Gothic" panose="020B0502020202020204" pitchFamily="34" charset="0"/>
              </a:rPr>
              <a:t>Stay hydrated! Drink plenty of water or other fluids.</a:t>
            </a:r>
          </a:p>
          <a:p>
            <a:pPr marL="285750" indent="-285750">
              <a:lnSpc>
                <a:spcPct val="200000"/>
              </a:lnSpc>
              <a:buClr>
                <a:srgbClr val="A0C515"/>
              </a:buClr>
              <a:buFont typeface="Wingdings" panose="05000000000000000000" pitchFamily="2" charset="2"/>
              <a:buChar char="§"/>
            </a:pPr>
            <a:r>
              <a:rPr lang="en-US" sz="1600" dirty="0">
                <a:latin typeface="Century Gothic" panose="020B0502020202020204" pitchFamily="34" charset="0"/>
              </a:rPr>
              <a:t>Alternate nostrils if snorting</a:t>
            </a:r>
          </a:p>
          <a:p>
            <a:pPr marL="285750" indent="-285750">
              <a:lnSpc>
                <a:spcPct val="200000"/>
              </a:lnSpc>
              <a:buClr>
                <a:srgbClr val="A0C515"/>
              </a:buClr>
              <a:buFont typeface="Wingdings" panose="05000000000000000000" pitchFamily="2" charset="2"/>
              <a:buChar char="§"/>
            </a:pPr>
            <a:r>
              <a:rPr lang="en-US" sz="1600" dirty="0">
                <a:latin typeface="Century Gothic" panose="020B0502020202020204" pitchFamily="34" charset="0"/>
              </a:rPr>
              <a:t>Use in a clean, safe space to </a:t>
            </a:r>
            <a:r>
              <a:rPr lang="en-US" sz="1600" dirty="0" err="1">
                <a:latin typeface="Century Gothic" panose="020B0502020202020204" pitchFamily="34" charset="0"/>
              </a:rPr>
              <a:t>minimise</a:t>
            </a:r>
            <a:r>
              <a:rPr lang="en-US" sz="1600" dirty="0">
                <a:latin typeface="Century Gothic" panose="020B0502020202020204" pitchFamily="34" charset="0"/>
              </a:rPr>
              <a:t> risk of infection</a:t>
            </a:r>
          </a:p>
          <a:p>
            <a:pPr marL="285750" indent="-285750">
              <a:lnSpc>
                <a:spcPct val="200000"/>
              </a:lnSpc>
              <a:buClr>
                <a:srgbClr val="A0C515"/>
              </a:buClr>
              <a:buFont typeface="Wingdings" panose="05000000000000000000" pitchFamily="2" charset="2"/>
              <a:buChar char="§"/>
            </a:pPr>
            <a:r>
              <a:rPr lang="en-US" sz="1600" dirty="0">
                <a:latin typeface="Century Gothic" panose="020B0502020202020204" pitchFamily="34" charset="0"/>
              </a:rPr>
              <a:t>Use the local Needle Exchange for clean equipment</a:t>
            </a:r>
          </a:p>
          <a:p>
            <a:pPr marL="285750" indent="-285750">
              <a:lnSpc>
                <a:spcPct val="200000"/>
              </a:lnSpc>
              <a:buClr>
                <a:srgbClr val="A0C515"/>
              </a:buClr>
              <a:buFont typeface="Wingdings" panose="05000000000000000000" pitchFamily="2" charset="2"/>
              <a:buChar char="§"/>
            </a:pPr>
            <a:r>
              <a:rPr lang="en-US" sz="1600" dirty="0">
                <a:latin typeface="Century Gothic" panose="020B0502020202020204" pitchFamily="34" charset="0"/>
              </a:rPr>
              <a:t>Test your substances using test strips from Inspire</a:t>
            </a:r>
          </a:p>
        </p:txBody>
      </p:sp>
      <p:sp>
        <p:nvSpPr>
          <p:cNvPr id="4" name="TextBox 3">
            <a:extLst>
              <a:ext uri="{FF2B5EF4-FFF2-40B4-BE49-F238E27FC236}">
                <a16:creationId xmlns:a16="http://schemas.microsoft.com/office/drawing/2014/main" id="{555BDE04-B89A-2A71-1860-4AA37290061C}"/>
              </a:ext>
            </a:extLst>
          </p:cNvPr>
          <p:cNvSpPr txBox="1"/>
          <p:nvPr/>
        </p:nvSpPr>
        <p:spPr>
          <a:xfrm>
            <a:off x="5814674" y="1328745"/>
            <a:ext cx="3890966" cy="369332"/>
          </a:xfrm>
          <a:prstGeom prst="rect">
            <a:avLst/>
          </a:prstGeom>
          <a:noFill/>
        </p:spPr>
        <p:txBody>
          <a:bodyPr wrap="square" rtlCol="0">
            <a:spAutoFit/>
          </a:bodyPr>
          <a:lstStyle/>
          <a:p>
            <a:r>
              <a:rPr lang="en-GB" b="1" dirty="0">
                <a:solidFill>
                  <a:srgbClr val="A0C515"/>
                </a:solidFill>
                <a:latin typeface="Century Gothic" panose="020B0502020202020204" pitchFamily="34" charset="0"/>
              </a:rPr>
              <a:t>The Basics</a:t>
            </a:r>
          </a:p>
        </p:txBody>
      </p:sp>
    </p:spTree>
    <p:extLst>
      <p:ext uri="{BB962C8B-B14F-4D97-AF65-F5344CB8AC3E}">
        <p14:creationId xmlns:p14="http://schemas.microsoft.com/office/powerpoint/2010/main" val="2982646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graphical user interface&#10;&#10;Description automatically generated">
            <a:extLst>
              <a:ext uri="{FF2B5EF4-FFF2-40B4-BE49-F238E27FC236}">
                <a16:creationId xmlns:a16="http://schemas.microsoft.com/office/drawing/2014/main" id="{76D0BA60-C22C-41EC-9FA6-73BAC5C4D6D8}"/>
              </a:ext>
            </a:extLst>
          </p:cNvPr>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55300003-81AC-4D03-9A1E-BA67E4408DB3}"/>
              </a:ext>
            </a:extLst>
          </p:cNvPr>
          <p:cNvSpPr txBox="1"/>
          <p:nvPr/>
        </p:nvSpPr>
        <p:spPr>
          <a:xfrm>
            <a:off x="518160" y="4402574"/>
            <a:ext cx="3890966" cy="369332"/>
          </a:xfrm>
          <a:prstGeom prst="rect">
            <a:avLst/>
          </a:prstGeom>
          <a:noFill/>
        </p:spPr>
        <p:txBody>
          <a:bodyPr wrap="square" rtlCol="0">
            <a:spAutoFit/>
          </a:bodyPr>
          <a:lstStyle/>
          <a:p>
            <a:r>
              <a:rPr lang="en-GB" b="1" dirty="0">
                <a:solidFill>
                  <a:schemeClr val="bg1"/>
                </a:solidFill>
                <a:latin typeface="Century Gothic" panose="020B0502020202020204" pitchFamily="34" charset="0"/>
              </a:rPr>
              <a:t>Harm Reduction for Heroin</a:t>
            </a:r>
          </a:p>
        </p:txBody>
      </p:sp>
      <p:sp>
        <p:nvSpPr>
          <p:cNvPr id="5" name="TextBox 4">
            <a:extLst>
              <a:ext uri="{FF2B5EF4-FFF2-40B4-BE49-F238E27FC236}">
                <a16:creationId xmlns:a16="http://schemas.microsoft.com/office/drawing/2014/main" id="{12DA6C16-3B3B-7379-E3FE-5F273E6534A4}"/>
              </a:ext>
            </a:extLst>
          </p:cNvPr>
          <p:cNvSpPr txBox="1"/>
          <p:nvPr/>
        </p:nvSpPr>
        <p:spPr>
          <a:xfrm>
            <a:off x="5812756" y="1409126"/>
            <a:ext cx="6048375" cy="3362780"/>
          </a:xfrm>
          <a:prstGeom prst="rect">
            <a:avLst/>
          </a:prstGeom>
          <a:noFill/>
        </p:spPr>
        <p:txBody>
          <a:bodyPr wrap="square">
            <a:spAutoFit/>
          </a:bodyPr>
          <a:lstStyle/>
          <a:p>
            <a:pPr marL="342900" indent="-342900">
              <a:lnSpc>
                <a:spcPct val="150000"/>
              </a:lnSpc>
              <a:buClr>
                <a:srgbClr val="A0C515"/>
              </a:buClr>
              <a:buFont typeface="Wingdings" panose="05000000000000000000" pitchFamily="2" charset="2"/>
              <a:buChar char="§"/>
            </a:pPr>
            <a:endParaRPr lang="en-US" dirty="0">
              <a:latin typeface="Century Gothic" panose="020B0502020202020204" pitchFamily="34" charset="0"/>
            </a:endParaRPr>
          </a:p>
          <a:p>
            <a:pPr marL="342900" indent="-342900">
              <a:lnSpc>
                <a:spcPct val="150000"/>
              </a:lnSpc>
              <a:buClr>
                <a:srgbClr val="A0C515"/>
              </a:buClr>
              <a:buFont typeface="Wingdings" panose="05000000000000000000" pitchFamily="2" charset="2"/>
              <a:buChar char="§"/>
            </a:pPr>
            <a:r>
              <a:rPr lang="en-US" dirty="0">
                <a:latin typeface="Century Gothic" panose="020B0502020202020204" pitchFamily="34" charset="0"/>
              </a:rPr>
              <a:t>Avoid mixing alcohol with heroin and non prescribed medications</a:t>
            </a:r>
          </a:p>
          <a:p>
            <a:pPr>
              <a:lnSpc>
                <a:spcPct val="150000"/>
              </a:lnSpc>
              <a:buClr>
                <a:srgbClr val="A0C515"/>
              </a:buClr>
            </a:pPr>
            <a:endParaRPr lang="en-US" dirty="0">
              <a:latin typeface="Century Gothic" panose="020B0502020202020204" pitchFamily="34" charset="0"/>
            </a:endParaRPr>
          </a:p>
          <a:p>
            <a:pPr marL="342900" indent="-342900">
              <a:lnSpc>
                <a:spcPct val="150000"/>
              </a:lnSpc>
              <a:buClr>
                <a:srgbClr val="A0C515"/>
              </a:buClr>
              <a:buFont typeface="Wingdings" panose="05000000000000000000" pitchFamily="2" charset="2"/>
              <a:buChar char="§"/>
            </a:pPr>
            <a:r>
              <a:rPr lang="en-US" dirty="0">
                <a:latin typeface="Century Gothic" panose="020B0502020202020204" pitchFamily="34" charset="0"/>
              </a:rPr>
              <a:t>Use heroin prior to drinking or using benzos to better gauge its effects</a:t>
            </a:r>
          </a:p>
          <a:p>
            <a:pPr marL="342900" indent="-342900">
              <a:lnSpc>
                <a:spcPct val="150000"/>
              </a:lnSpc>
              <a:buClr>
                <a:srgbClr val="A0C515"/>
              </a:buClr>
              <a:buFont typeface="Wingdings" panose="05000000000000000000" pitchFamily="2" charset="2"/>
              <a:buChar char="§"/>
            </a:pPr>
            <a:endParaRPr lang="en-US" dirty="0">
              <a:latin typeface="Century Gothic" panose="020B0502020202020204" pitchFamily="34" charset="0"/>
            </a:endParaRPr>
          </a:p>
          <a:p>
            <a:pPr marL="342900" indent="-342900">
              <a:lnSpc>
                <a:spcPct val="150000"/>
              </a:lnSpc>
              <a:buClr>
                <a:srgbClr val="A0C515"/>
              </a:buClr>
              <a:buFont typeface="Wingdings" panose="05000000000000000000" pitchFamily="2" charset="2"/>
              <a:buChar char="§"/>
            </a:pPr>
            <a:r>
              <a:rPr lang="en-US" dirty="0">
                <a:latin typeface="Century Gothic" panose="020B0502020202020204" pitchFamily="34" charset="0"/>
              </a:rPr>
              <a:t>Use one drug at a time if a polydrug user</a:t>
            </a:r>
          </a:p>
        </p:txBody>
      </p:sp>
    </p:spTree>
    <p:extLst>
      <p:ext uri="{BB962C8B-B14F-4D97-AF65-F5344CB8AC3E}">
        <p14:creationId xmlns:p14="http://schemas.microsoft.com/office/powerpoint/2010/main" val="1900424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graphical user interface&#10;&#10;Description automatically generated">
            <a:extLst>
              <a:ext uri="{FF2B5EF4-FFF2-40B4-BE49-F238E27FC236}">
                <a16:creationId xmlns:a16="http://schemas.microsoft.com/office/drawing/2014/main" id="{76D0BA60-C22C-41EC-9FA6-73BAC5C4D6D8}"/>
              </a:ext>
            </a:extLst>
          </p:cNvPr>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55300003-81AC-4D03-9A1E-BA67E4408DB3}"/>
              </a:ext>
            </a:extLst>
          </p:cNvPr>
          <p:cNvSpPr txBox="1"/>
          <p:nvPr/>
        </p:nvSpPr>
        <p:spPr>
          <a:xfrm>
            <a:off x="518160" y="4402574"/>
            <a:ext cx="3890966" cy="369332"/>
          </a:xfrm>
          <a:prstGeom prst="rect">
            <a:avLst/>
          </a:prstGeom>
          <a:noFill/>
        </p:spPr>
        <p:txBody>
          <a:bodyPr wrap="square" rtlCol="0">
            <a:spAutoFit/>
          </a:bodyPr>
          <a:lstStyle/>
          <a:p>
            <a:r>
              <a:rPr lang="en-GB" b="1" dirty="0">
                <a:solidFill>
                  <a:schemeClr val="bg1"/>
                </a:solidFill>
                <a:latin typeface="Century Gothic" panose="020B0502020202020204" pitchFamily="34" charset="0"/>
              </a:rPr>
              <a:t>Harm Reduction for Heroin </a:t>
            </a:r>
          </a:p>
        </p:txBody>
      </p:sp>
      <p:sp>
        <p:nvSpPr>
          <p:cNvPr id="3" name="TextBox 2">
            <a:extLst>
              <a:ext uri="{FF2B5EF4-FFF2-40B4-BE49-F238E27FC236}">
                <a16:creationId xmlns:a16="http://schemas.microsoft.com/office/drawing/2014/main" id="{88CA89E6-872F-C7FD-0D32-E37859A24D2C}"/>
              </a:ext>
            </a:extLst>
          </p:cNvPr>
          <p:cNvSpPr txBox="1"/>
          <p:nvPr/>
        </p:nvSpPr>
        <p:spPr>
          <a:xfrm>
            <a:off x="5934962" y="498133"/>
            <a:ext cx="5859166" cy="5861733"/>
          </a:xfrm>
          <a:prstGeom prst="rect">
            <a:avLst/>
          </a:prstGeom>
          <a:noFill/>
        </p:spPr>
        <p:txBody>
          <a:bodyPr wrap="square" rtlCol="0">
            <a:spAutoFit/>
          </a:bodyPr>
          <a:lstStyle/>
          <a:p>
            <a:pPr>
              <a:lnSpc>
                <a:spcPct val="150000"/>
              </a:lnSpc>
              <a:buClr>
                <a:srgbClr val="A0C515"/>
              </a:buClr>
            </a:pPr>
            <a:endParaRPr lang="en-US" dirty="0">
              <a:latin typeface="Century Gothic" panose="020B0502020202020204" pitchFamily="34" charset="0"/>
            </a:endParaRPr>
          </a:p>
          <a:p>
            <a:pPr marL="342900" indent="-342900">
              <a:lnSpc>
                <a:spcPct val="150000"/>
              </a:lnSpc>
              <a:buClr>
                <a:srgbClr val="A0C515"/>
              </a:buClr>
              <a:buFont typeface="Wingdings" panose="05000000000000000000" pitchFamily="2" charset="2"/>
              <a:buChar char="§"/>
            </a:pPr>
            <a:r>
              <a:rPr lang="en-US" dirty="0">
                <a:latin typeface="Century Gothic" panose="020B0502020202020204" pitchFamily="34" charset="0"/>
              </a:rPr>
              <a:t>Don’t use alone</a:t>
            </a:r>
          </a:p>
          <a:p>
            <a:pPr marL="342900" indent="-342900">
              <a:lnSpc>
                <a:spcPct val="150000"/>
              </a:lnSpc>
              <a:buClr>
                <a:srgbClr val="A0C515"/>
              </a:buClr>
              <a:buFont typeface="Wingdings" panose="05000000000000000000" pitchFamily="2" charset="2"/>
              <a:buChar char="§"/>
            </a:pPr>
            <a:endParaRPr lang="en-US" dirty="0">
              <a:latin typeface="Century Gothic" panose="020B0502020202020204" pitchFamily="34" charset="0"/>
            </a:endParaRPr>
          </a:p>
          <a:p>
            <a:pPr marL="342900" indent="-342900">
              <a:lnSpc>
                <a:spcPct val="150000"/>
              </a:lnSpc>
              <a:buClr>
                <a:srgbClr val="A0C515"/>
              </a:buClr>
              <a:buFont typeface="Wingdings" panose="05000000000000000000" pitchFamily="2" charset="2"/>
              <a:buChar char="§"/>
            </a:pPr>
            <a:r>
              <a:rPr lang="en-US" dirty="0">
                <a:latin typeface="Century Gothic" panose="020B0502020202020204" pitchFamily="34" charset="0"/>
              </a:rPr>
              <a:t>Go low and slow</a:t>
            </a:r>
          </a:p>
          <a:p>
            <a:pPr marL="342900" indent="-342900">
              <a:lnSpc>
                <a:spcPct val="150000"/>
              </a:lnSpc>
              <a:buClr>
                <a:srgbClr val="A0C515"/>
              </a:buClr>
              <a:buFont typeface="Wingdings" panose="05000000000000000000" pitchFamily="2" charset="2"/>
              <a:buChar char="§"/>
            </a:pPr>
            <a:endParaRPr lang="en-US" dirty="0">
              <a:latin typeface="Century Gothic" panose="020B0502020202020204" pitchFamily="34" charset="0"/>
            </a:endParaRPr>
          </a:p>
          <a:p>
            <a:pPr marL="342900" indent="-342900">
              <a:lnSpc>
                <a:spcPct val="150000"/>
              </a:lnSpc>
              <a:buClr>
                <a:srgbClr val="A0C515"/>
              </a:buClr>
              <a:buFont typeface="Wingdings" panose="05000000000000000000" pitchFamily="2" charset="2"/>
              <a:buChar char="§"/>
            </a:pPr>
            <a:r>
              <a:rPr lang="en-US" dirty="0">
                <a:latin typeface="Century Gothic" panose="020B0502020202020204" pitchFamily="34" charset="0"/>
              </a:rPr>
              <a:t>Smoke instead of injecting</a:t>
            </a:r>
          </a:p>
          <a:p>
            <a:pPr marL="342900" indent="-342900">
              <a:lnSpc>
                <a:spcPct val="150000"/>
              </a:lnSpc>
              <a:buClr>
                <a:srgbClr val="A0C515"/>
              </a:buClr>
              <a:buFont typeface="Wingdings" panose="05000000000000000000" pitchFamily="2" charset="2"/>
              <a:buChar char="§"/>
            </a:pPr>
            <a:endParaRPr lang="en-US" dirty="0">
              <a:latin typeface="Century Gothic" panose="020B0502020202020204" pitchFamily="34" charset="0"/>
            </a:endParaRPr>
          </a:p>
          <a:p>
            <a:pPr marL="342900" indent="-342900">
              <a:lnSpc>
                <a:spcPct val="150000"/>
              </a:lnSpc>
              <a:buClr>
                <a:srgbClr val="A0C515"/>
              </a:buClr>
              <a:buFont typeface="Wingdings" panose="05000000000000000000" pitchFamily="2" charset="2"/>
              <a:buChar char="§"/>
            </a:pPr>
            <a:r>
              <a:rPr lang="en-US" dirty="0">
                <a:latin typeface="Century Gothic" panose="020B0502020202020204" pitchFamily="34" charset="0"/>
              </a:rPr>
              <a:t>Alternate injecting sites</a:t>
            </a:r>
          </a:p>
          <a:p>
            <a:pPr marL="342900" indent="-342900">
              <a:lnSpc>
                <a:spcPct val="150000"/>
              </a:lnSpc>
              <a:buClr>
                <a:srgbClr val="A0C515"/>
              </a:buClr>
              <a:buFont typeface="Wingdings" panose="05000000000000000000" pitchFamily="2" charset="2"/>
              <a:buChar char="§"/>
            </a:pPr>
            <a:endParaRPr lang="en-US" dirty="0">
              <a:latin typeface="Century Gothic" panose="020B0502020202020204" pitchFamily="34" charset="0"/>
            </a:endParaRPr>
          </a:p>
          <a:p>
            <a:pPr marL="342900" indent="-342900">
              <a:lnSpc>
                <a:spcPct val="150000"/>
              </a:lnSpc>
              <a:buClr>
                <a:srgbClr val="A0C515"/>
              </a:buClr>
              <a:buFont typeface="Wingdings" panose="05000000000000000000" pitchFamily="2" charset="2"/>
              <a:buChar char="§"/>
            </a:pPr>
            <a:r>
              <a:rPr lang="en-US" dirty="0">
                <a:latin typeface="Century Gothic" panose="020B0502020202020204" pitchFamily="34" charset="0"/>
              </a:rPr>
              <a:t>Remove tourniquet after finding vein but before injecting</a:t>
            </a:r>
          </a:p>
          <a:p>
            <a:pPr>
              <a:lnSpc>
                <a:spcPct val="150000"/>
              </a:lnSpc>
              <a:buClr>
                <a:srgbClr val="A0C515"/>
              </a:buClr>
            </a:pPr>
            <a:endParaRPr lang="en-US" dirty="0">
              <a:latin typeface="Century Gothic" panose="020B0502020202020204" pitchFamily="34" charset="0"/>
            </a:endParaRPr>
          </a:p>
          <a:p>
            <a:pPr marL="342900" indent="-342900">
              <a:lnSpc>
                <a:spcPct val="150000"/>
              </a:lnSpc>
              <a:buClr>
                <a:srgbClr val="A0C515"/>
              </a:buClr>
              <a:buFont typeface="Wingdings" panose="05000000000000000000" pitchFamily="2" charset="2"/>
              <a:buChar char="§"/>
            </a:pPr>
            <a:r>
              <a:rPr lang="en-US" dirty="0">
                <a:latin typeface="Century Gothic" panose="020B0502020202020204" pitchFamily="34" charset="0"/>
              </a:rPr>
              <a:t>Carry naloxone and have some in property</a:t>
            </a:r>
          </a:p>
          <a:p>
            <a:pPr marL="342900" indent="-342900">
              <a:lnSpc>
                <a:spcPct val="150000"/>
              </a:lnSpc>
              <a:buClr>
                <a:srgbClr val="A0C515"/>
              </a:buClr>
              <a:buFont typeface="Wingdings" panose="05000000000000000000" pitchFamily="2" charset="2"/>
              <a:buChar char="§"/>
            </a:pPr>
            <a:endParaRPr lang="en-US" sz="1600" b="1" dirty="0">
              <a:latin typeface="Century Gothic" panose="020B0502020202020204" pitchFamily="34" charset="0"/>
            </a:endParaRPr>
          </a:p>
        </p:txBody>
      </p:sp>
    </p:spTree>
    <p:extLst>
      <p:ext uri="{BB962C8B-B14F-4D97-AF65-F5344CB8AC3E}">
        <p14:creationId xmlns:p14="http://schemas.microsoft.com/office/powerpoint/2010/main" val="809287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graphical user interface&#10;&#10;Description automatically generated">
            <a:extLst>
              <a:ext uri="{FF2B5EF4-FFF2-40B4-BE49-F238E27FC236}">
                <a16:creationId xmlns:a16="http://schemas.microsoft.com/office/drawing/2014/main" id="{76D0BA60-C22C-41EC-9FA6-73BAC5C4D6D8}"/>
              </a:ext>
            </a:extLst>
          </p:cNvPr>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55300003-81AC-4D03-9A1E-BA67E4408DB3}"/>
              </a:ext>
            </a:extLst>
          </p:cNvPr>
          <p:cNvSpPr txBox="1"/>
          <p:nvPr/>
        </p:nvSpPr>
        <p:spPr>
          <a:xfrm>
            <a:off x="518160" y="4402574"/>
            <a:ext cx="3890966" cy="369332"/>
          </a:xfrm>
          <a:prstGeom prst="rect">
            <a:avLst/>
          </a:prstGeom>
          <a:noFill/>
        </p:spPr>
        <p:txBody>
          <a:bodyPr wrap="square" rtlCol="0">
            <a:spAutoFit/>
          </a:bodyPr>
          <a:lstStyle/>
          <a:p>
            <a:r>
              <a:rPr lang="en-GB" b="1" dirty="0">
                <a:solidFill>
                  <a:schemeClr val="bg1"/>
                </a:solidFill>
                <a:latin typeface="Century Gothic" panose="020B0502020202020204" pitchFamily="34" charset="0"/>
              </a:rPr>
              <a:t>Harm Reduction for lone users</a:t>
            </a:r>
          </a:p>
        </p:txBody>
      </p:sp>
      <p:sp>
        <p:nvSpPr>
          <p:cNvPr id="3" name="TextBox 2">
            <a:extLst>
              <a:ext uri="{FF2B5EF4-FFF2-40B4-BE49-F238E27FC236}">
                <a16:creationId xmlns:a16="http://schemas.microsoft.com/office/drawing/2014/main" id="{88CA89E6-872F-C7FD-0D32-E37859A24D2C}"/>
              </a:ext>
            </a:extLst>
          </p:cNvPr>
          <p:cNvSpPr txBox="1"/>
          <p:nvPr/>
        </p:nvSpPr>
        <p:spPr>
          <a:xfrm>
            <a:off x="5922931" y="874482"/>
            <a:ext cx="5859166" cy="4436151"/>
          </a:xfrm>
          <a:prstGeom prst="rect">
            <a:avLst/>
          </a:prstGeom>
          <a:noFill/>
        </p:spPr>
        <p:txBody>
          <a:bodyPr wrap="square" rtlCol="0">
            <a:spAutoFit/>
          </a:bodyPr>
          <a:lstStyle/>
          <a:p>
            <a:pPr marL="285750" indent="-285750">
              <a:lnSpc>
                <a:spcPct val="200000"/>
              </a:lnSpc>
              <a:buClr>
                <a:srgbClr val="A0C515"/>
              </a:buClr>
              <a:buFont typeface="Wingdings" panose="05000000000000000000" pitchFamily="2" charset="2"/>
              <a:buChar char="§"/>
            </a:pPr>
            <a:endParaRPr lang="en-US" b="1" dirty="0">
              <a:latin typeface="Century Gothic" panose="020B0502020202020204" pitchFamily="34" charset="0"/>
            </a:endParaRPr>
          </a:p>
          <a:p>
            <a:pPr marL="285750" indent="-285750">
              <a:lnSpc>
                <a:spcPct val="200000"/>
              </a:lnSpc>
              <a:buClr>
                <a:srgbClr val="A0C515"/>
              </a:buClr>
              <a:buFont typeface="Wingdings" panose="05000000000000000000" pitchFamily="2" charset="2"/>
              <a:buChar char="§"/>
            </a:pPr>
            <a:r>
              <a:rPr lang="en-US" dirty="0">
                <a:latin typeface="Century Gothic" panose="020B0502020202020204" pitchFamily="34" charset="0"/>
              </a:rPr>
              <a:t>Develop an overdose plan with friends, partner or family.</a:t>
            </a:r>
          </a:p>
          <a:p>
            <a:pPr marL="285750" indent="-285750">
              <a:lnSpc>
                <a:spcPct val="200000"/>
              </a:lnSpc>
              <a:buClr>
                <a:srgbClr val="A0C515"/>
              </a:buClr>
              <a:buFont typeface="Wingdings" panose="05000000000000000000" pitchFamily="2" charset="2"/>
              <a:buChar char="§"/>
            </a:pPr>
            <a:endParaRPr lang="en-US" dirty="0">
              <a:latin typeface="Century Gothic" panose="020B0502020202020204" pitchFamily="34" charset="0"/>
            </a:endParaRPr>
          </a:p>
          <a:p>
            <a:pPr marL="285750" indent="-285750">
              <a:lnSpc>
                <a:spcPct val="200000"/>
              </a:lnSpc>
              <a:buClr>
                <a:srgbClr val="A0C515"/>
              </a:buClr>
              <a:buFont typeface="Wingdings" panose="05000000000000000000" pitchFamily="2" charset="2"/>
              <a:buChar char="§"/>
            </a:pPr>
            <a:r>
              <a:rPr lang="en-US" dirty="0">
                <a:latin typeface="Century Gothic" panose="020B0502020202020204" pitchFamily="34" charset="0"/>
              </a:rPr>
              <a:t>Leave the door unlocked where possible.</a:t>
            </a:r>
          </a:p>
          <a:p>
            <a:pPr marL="285750" indent="-285750">
              <a:lnSpc>
                <a:spcPct val="200000"/>
              </a:lnSpc>
              <a:buClr>
                <a:srgbClr val="A0C515"/>
              </a:buClr>
              <a:buFont typeface="Wingdings" panose="05000000000000000000" pitchFamily="2" charset="2"/>
              <a:buChar char="§"/>
            </a:pPr>
            <a:endParaRPr lang="en-US" dirty="0">
              <a:latin typeface="Century Gothic" panose="020B0502020202020204" pitchFamily="34" charset="0"/>
            </a:endParaRPr>
          </a:p>
          <a:p>
            <a:pPr marL="285750" indent="-285750">
              <a:lnSpc>
                <a:spcPct val="200000"/>
              </a:lnSpc>
              <a:buClr>
                <a:srgbClr val="A0C515"/>
              </a:buClr>
              <a:buFont typeface="Wingdings" panose="05000000000000000000" pitchFamily="2" charset="2"/>
              <a:buChar char="§"/>
            </a:pPr>
            <a:r>
              <a:rPr lang="en-US" dirty="0">
                <a:latin typeface="Century Gothic" panose="020B0502020202020204" pitchFamily="34" charset="0"/>
              </a:rPr>
              <a:t>Call or text someone you trust and have them check on you at agreed times.</a:t>
            </a:r>
          </a:p>
        </p:txBody>
      </p:sp>
      <p:sp>
        <p:nvSpPr>
          <p:cNvPr id="4" name="TextBox 3">
            <a:extLst>
              <a:ext uri="{FF2B5EF4-FFF2-40B4-BE49-F238E27FC236}">
                <a16:creationId xmlns:a16="http://schemas.microsoft.com/office/drawing/2014/main" id="{555BDE04-B89A-2A71-1860-4AA37290061C}"/>
              </a:ext>
            </a:extLst>
          </p:cNvPr>
          <p:cNvSpPr txBox="1"/>
          <p:nvPr/>
        </p:nvSpPr>
        <p:spPr>
          <a:xfrm>
            <a:off x="5922931" y="874482"/>
            <a:ext cx="3890966" cy="369332"/>
          </a:xfrm>
          <a:prstGeom prst="rect">
            <a:avLst/>
          </a:prstGeom>
          <a:noFill/>
        </p:spPr>
        <p:txBody>
          <a:bodyPr wrap="square" rtlCol="0">
            <a:spAutoFit/>
          </a:bodyPr>
          <a:lstStyle/>
          <a:p>
            <a:r>
              <a:rPr lang="en-GB" b="1" dirty="0">
                <a:solidFill>
                  <a:srgbClr val="A0C515"/>
                </a:solidFill>
                <a:latin typeface="Century Gothic" panose="020B0502020202020204" pitchFamily="34" charset="0"/>
              </a:rPr>
              <a:t>Using Alone</a:t>
            </a:r>
          </a:p>
        </p:txBody>
      </p:sp>
    </p:spTree>
    <p:extLst>
      <p:ext uri="{BB962C8B-B14F-4D97-AF65-F5344CB8AC3E}">
        <p14:creationId xmlns:p14="http://schemas.microsoft.com/office/powerpoint/2010/main" val="439159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graphical user interface&#10;&#10;Description automatically generated">
            <a:extLst>
              <a:ext uri="{FF2B5EF4-FFF2-40B4-BE49-F238E27FC236}">
                <a16:creationId xmlns:a16="http://schemas.microsoft.com/office/drawing/2014/main" id="{76D0BA60-C22C-41EC-9FA6-73BAC5C4D6D8}"/>
              </a:ext>
            </a:extLst>
          </p:cNvPr>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descr="A picture containing text">
            <a:extLst>
              <a:ext uri="{FF2B5EF4-FFF2-40B4-BE49-F238E27FC236}">
                <a16:creationId xmlns:a16="http://schemas.microsoft.com/office/drawing/2014/main" id="{2A30BEF7-9F93-0110-9E10-60D3A54BB571}"/>
              </a:ext>
            </a:extLst>
          </p:cNvPr>
          <p:cNvPicPr>
            <a:picLocks noChangeAspect="1"/>
          </p:cNvPicPr>
          <p:nvPr/>
        </p:nvPicPr>
        <p:blipFill rotWithShape="1">
          <a:blip r:embed="rId4">
            <a:extLst>
              <a:ext uri="{28A0092B-C50C-407E-A947-70E740481C1C}">
                <a14:useLocalDpi xmlns:a14="http://schemas.microsoft.com/office/drawing/2010/main" val="0"/>
              </a:ext>
            </a:extLst>
          </a:blip>
          <a:srcRect l="10098" t="30933" r="10471" b="29172"/>
          <a:stretch/>
        </p:blipFill>
        <p:spPr>
          <a:xfrm>
            <a:off x="5590505" y="1485899"/>
            <a:ext cx="6220183" cy="4476751"/>
          </a:xfrm>
          <a:prstGeom prst="rect">
            <a:avLst/>
          </a:prstGeom>
        </p:spPr>
      </p:pic>
    </p:spTree>
    <p:extLst>
      <p:ext uri="{BB962C8B-B14F-4D97-AF65-F5344CB8AC3E}">
        <p14:creationId xmlns:p14="http://schemas.microsoft.com/office/powerpoint/2010/main" val="15549826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7F55EAC-550A-4BDD-9099-3F20B8FA0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C4F5A5F-493F-49AE-89B6-D5AF5EBC8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6724001 w 12192000"/>
              <a:gd name="connsiteY0" fmla="*/ 434021 h 6858000"/>
              <a:gd name="connsiteX1" fmla="*/ 6471155 w 12192000"/>
              <a:gd name="connsiteY1" fmla="*/ 434599 h 6858000"/>
              <a:gd name="connsiteX2" fmla="*/ 5384913 w 12192000"/>
              <a:gd name="connsiteY2" fmla="*/ 497971 h 6858000"/>
              <a:gd name="connsiteX3" fmla="*/ 4818280 w 12192000"/>
              <a:gd name="connsiteY3" fmla="*/ 541802 h 6858000"/>
              <a:gd name="connsiteX4" fmla="*/ 3965428 w 12192000"/>
              <a:gd name="connsiteY4" fmla="*/ 675942 h 6858000"/>
              <a:gd name="connsiteX5" fmla="*/ 3699528 w 12192000"/>
              <a:gd name="connsiteY5" fmla="*/ 770472 h 6858000"/>
              <a:gd name="connsiteX6" fmla="*/ 3438854 w 12192000"/>
              <a:gd name="connsiteY6" fmla="*/ 834899 h 6858000"/>
              <a:gd name="connsiteX7" fmla="*/ 3367443 w 12192000"/>
              <a:gd name="connsiteY7" fmla="*/ 893518 h 6858000"/>
              <a:gd name="connsiteX8" fmla="*/ 3467301 w 12192000"/>
              <a:gd name="connsiteY8" fmla="*/ 953722 h 6858000"/>
              <a:gd name="connsiteX9" fmla="*/ 3889955 w 12192000"/>
              <a:gd name="connsiteY9" fmla="*/ 977486 h 6858000"/>
              <a:gd name="connsiteX10" fmla="*/ 3502135 w 12192000"/>
              <a:gd name="connsiteY10" fmla="*/ 1054062 h 6858000"/>
              <a:gd name="connsiteX11" fmla="*/ 4072832 w 12192000"/>
              <a:gd name="connsiteY11" fmla="*/ 1017622 h 6858000"/>
              <a:gd name="connsiteX12" fmla="*/ 4244099 w 12192000"/>
              <a:gd name="connsiteY12" fmla="*/ 1030825 h 6858000"/>
              <a:gd name="connsiteX13" fmla="*/ 4095475 w 12192000"/>
              <a:gd name="connsiteY13" fmla="*/ 1092084 h 6858000"/>
              <a:gd name="connsiteX14" fmla="*/ 3327386 w 12192000"/>
              <a:gd name="connsiteY14" fmla="*/ 1215660 h 6858000"/>
              <a:gd name="connsiteX15" fmla="*/ 3254813 w 12192000"/>
              <a:gd name="connsiteY15" fmla="*/ 1226749 h 6858000"/>
              <a:gd name="connsiteX16" fmla="*/ 2776427 w 12192000"/>
              <a:gd name="connsiteY16" fmla="*/ 1401552 h 6858000"/>
              <a:gd name="connsiteX17" fmla="*/ 3063226 w 12192000"/>
              <a:gd name="connsiteY17" fmla="*/ 1384124 h 6858000"/>
              <a:gd name="connsiteX18" fmla="*/ 2754945 w 12192000"/>
              <a:gd name="connsiteY18" fmla="*/ 1495025 h 6858000"/>
              <a:gd name="connsiteX19" fmla="*/ 2381061 w 12192000"/>
              <a:gd name="connsiteY19" fmla="*/ 1619658 h 6858000"/>
              <a:gd name="connsiteX20" fmla="*/ 2008336 w 12192000"/>
              <a:gd name="connsiteY20" fmla="*/ 1814527 h 6858000"/>
              <a:gd name="connsiteX21" fmla="*/ 1740695 w 12192000"/>
              <a:gd name="connsiteY21" fmla="*/ 1914337 h 6858000"/>
              <a:gd name="connsiteX22" fmla="*/ 1787720 w 12192000"/>
              <a:gd name="connsiteY22" fmla="*/ 1991970 h 6858000"/>
              <a:gd name="connsiteX23" fmla="*/ 1754048 w 12192000"/>
              <a:gd name="connsiteY23" fmla="*/ 2078049 h 6858000"/>
              <a:gd name="connsiteX24" fmla="*/ 2228951 w 12192000"/>
              <a:gd name="connsiteY24" fmla="*/ 1996721 h 6858000"/>
              <a:gd name="connsiteX25" fmla="*/ 2054781 w 12192000"/>
              <a:gd name="connsiteY25" fmla="*/ 2053228 h 6858000"/>
              <a:gd name="connsiteX26" fmla="*/ 1985693 w 12192000"/>
              <a:gd name="connsiteY26" fmla="*/ 2109207 h 6858000"/>
              <a:gd name="connsiteX27" fmla="*/ 2061168 w 12192000"/>
              <a:gd name="connsiteY27" fmla="*/ 2130859 h 6858000"/>
              <a:gd name="connsiteX28" fmla="*/ 2388026 w 12192000"/>
              <a:gd name="connsiteY28" fmla="*/ 2184726 h 6858000"/>
              <a:gd name="connsiteX29" fmla="*/ 1560719 w 12192000"/>
              <a:gd name="connsiteY29" fmla="*/ 2384876 h 6858000"/>
              <a:gd name="connsiteX30" fmla="*/ 1679734 w 12192000"/>
              <a:gd name="connsiteY30" fmla="*/ 2400191 h 6858000"/>
              <a:gd name="connsiteX31" fmla="*/ 2882089 w 12192000"/>
              <a:gd name="connsiteY31" fmla="*/ 2383292 h 6858000"/>
              <a:gd name="connsiteX32" fmla="*/ 3116638 w 12192000"/>
              <a:gd name="connsiteY32" fmla="*/ 2359528 h 6858000"/>
              <a:gd name="connsiteX33" fmla="*/ 2897765 w 12192000"/>
              <a:gd name="connsiteY33" fmla="*/ 2758243 h 6858000"/>
              <a:gd name="connsiteX34" fmla="*/ 2981367 w 12192000"/>
              <a:gd name="connsiteY34" fmla="*/ 2829008 h 6858000"/>
              <a:gd name="connsiteX35" fmla="*/ 2682955 w 12192000"/>
              <a:gd name="connsiteY35" fmla="*/ 2846436 h 6858000"/>
              <a:gd name="connsiteX36" fmla="*/ 2099485 w 12192000"/>
              <a:gd name="connsiteY36" fmla="*/ 3066653 h 6858000"/>
              <a:gd name="connsiteX37" fmla="*/ 1807460 w 12192000"/>
              <a:gd name="connsiteY37" fmla="*/ 3454808 h 6858000"/>
              <a:gd name="connsiteX38" fmla="*/ 1921251 w 12192000"/>
              <a:gd name="connsiteY38" fmla="*/ 3540889 h 6858000"/>
              <a:gd name="connsiteX39" fmla="*/ 1453313 w 12192000"/>
              <a:gd name="connsiteY39" fmla="*/ 3637002 h 6858000"/>
              <a:gd name="connsiteX40" fmla="*/ 1686122 w 12192000"/>
              <a:gd name="connsiteY40" fmla="*/ 3667634 h 6858000"/>
              <a:gd name="connsiteX41" fmla="*/ 1513692 w 12192000"/>
              <a:gd name="connsiteY41" fmla="*/ 3725196 h 6858000"/>
              <a:gd name="connsiteX42" fmla="*/ 1369711 w 12192000"/>
              <a:gd name="connsiteY42" fmla="*/ 3826063 h 6858000"/>
              <a:gd name="connsiteX43" fmla="*/ 2051298 w 12192000"/>
              <a:gd name="connsiteY43" fmla="*/ 3754242 h 6858000"/>
              <a:gd name="connsiteX44" fmla="*/ 2245207 w 12192000"/>
              <a:gd name="connsiteY44" fmla="*/ 3797018 h 6858000"/>
              <a:gd name="connsiteX45" fmla="*/ 2353192 w 12192000"/>
              <a:gd name="connsiteY45" fmla="*/ 3796489 h 6858000"/>
              <a:gd name="connsiteX46" fmla="*/ 2490207 w 12192000"/>
              <a:gd name="connsiteY46" fmla="*/ 3801242 h 6858000"/>
              <a:gd name="connsiteX47" fmla="*/ 2375835 w 12192000"/>
              <a:gd name="connsiteY47" fmla="*/ 3839794 h 6858000"/>
              <a:gd name="connsiteX48" fmla="*/ 2522138 w 12192000"/>
              <a:gd name="connsiteY48" fmla="*/ 4009841 h 6858000"/>
              <a:gd name="connsiteX49" fmla="*/ 1998466 w 12192000"/>
              <a:gd name="connsiteY49" fmla="*/ 4130778 h 6858000"/>
              <a:gd name="connsiteX50" fmla="*/ 2114580 w 12192000"/>
              <a:gd name="connsiteY50" fmla="*/ 4154543 h 6858000"/>
              <a:gd name="connsiteX51" fmla="*/ 2177862 w 12192000"/>
              <a:gd name="connsiteY51" fmla="*/ 4189925 h 6858000"/>
              <a:gd name="connsiteX52" fmla="*/ 1868419 w 12192000"/>
              <a:gd name="connsiteY52" fmla="*/ 4382153 h 6858000"/>
              <a:gd name="connsiteX53" fmla="*/ 2279460 w 12192000"/>
              <a:gd name="connsiteY53" fmla="*/ 4356805 h 6858000"/>
              <a:gd name="connsiteX54" fmla="*/ 2029817 w 12192000"/>
              <a:gd name="connsiteY54" fmla="*/ 4468235 h 6858000"/>
              <a:gd name="connsiteX55" fmla="*/ 1560137 w 12192000"/>
              <a:gd name="connsiteY55" fmla="*/ 4730172 h 6858000"/>
              <a:gd name="connsiteX56" fmla="*/ 1956664 w 12192000"/>
              <a:gd name="connsiteY56" fmla="*/ 4820477 h 6858000"/>
              <a:gd name="connsiteX57" fmla="*/ 3268168 w 12192000"/>
              <a:gd name="connsiteY57" fmla="*/ 4852692 h 6858000"/>
              <a:gd name="connsiteX58" fmla="*/ 2807197 w 12192000"/>
              <a:gd name="connsiteY58" fmla="*/ 4939300 h 6858000"/>
              <a:gd name="connsiteX59" fmla="*/ 2721272 w 12192000"/>
              <a:gd name="connsiteY59" fmla="*/ 4970458 h 6858000"/>
              <a:gd name="connsiteX60" fmla="*/ 2802552 w 12192000"/>
              <a:gd name="connsiteY60" fmla="*/ 5014291 h 6858000"/>
              <a:gd name="connsiteX61" fmla="*/ 2537812 w 12192000"/>
              <a:gd name="connsiteY61" fmla="*/ 5053898 h 6858000"/>
              <a:gd name="connsiteX62" fmla="*/ 2569744 w 12192000"/>
              <a:gd name="connsiteY62" fmla="*/ 5153182 h 6858000"/>
              <a:gd name="connsiteX63" fmla="*/ 1987436 w 12192000"/>
              <a:gd name="connsiteY63" fmla="*/ 5334320 h 6858000"/>
              <a:gd name="connsiteX64" fmla="*/ 1972921 w 12192000"/>
              <a:gd name="connsiteY64" fmla="*/ 5382376 h 6858000"/>
              <a:gd name="connsiteX65" fmla="*/ 2341001 w 12192000"/>
              <a:gd name="connsiteY65" fmla="*/ 5360725 h 6858000"/>
              <a:gd name="connsiteX66" fmla="*/ 2710822 w 12192000"/>
              <a:gd name="connsiteY66" fmla="*/ 5418816 h 6858000"/>
              <a:gd name="connsiteX67" fmla="*/ 2833903 w 12192000"/>
              <a:gd name="connsiteY67" fmla="*/ 5413007 h 6858000"/>
              <a:gd name="connsiteX68" fmla="*/ 3011556 w 12192000"/>
              <a:gd name="connsiteY68" fmla="*/ 5399276 h 6858000"/>
              <a:gd name="connsiteX69" fmla="*/ 3254233 w 12192000"/>
              <a:gd name="connsiteY69" fmla="*/ 5439412 h 6858000"/>
              <a:gd name="connsiteX70" fmla="*/ 2792101 w 12192000"/>
              <a:gd name="connsiteY70" fmla="*/ 5471625 h 6858000"/>
              <a:gd name="connsiteX71" fmla="*/ 2977303 w 12192000"/>
              <a:gd name="connsiteY71" fmla="*/ 5539751 h 6858000"/>
              <a:gd name="connsiteX72" fmla="*/ 3656566 w 12192000"/>
              <a:gd name="connsiteY72" fmla="*/ 5678642 h 6858000"/>
              <a:gd name="connsiteX73" fmla="*/ 4858340 w 12192000"/>
              <a:gd name="connsiteY73" fmla="*/ 5969625 h 6858000"/>
              <a:gd name="connsiteX74" fmla="*/ 5296668 w 12192000"/>
              <a:gd name="connsiteY74" fmla="*/ 6043559 h 6858000"/>
              <a:gd name="connsiteX75" fmla="*/ 5456323 w 12192000"/>
              <a:gd name="connsiteY75" fmla="*/ 6042502 h 6858000"/>
              <a:gd name="connsiteX76" fmla="*/ 5267058 w 12192000"/>
              <a:gd name="connsiteY76" fmla="*/ 6100066 h 6858000"/>
              <a:gd name="connsiteX77" fmla="*/ 7095266 w 12192000"/>
              <a:gd name="connsiteY77" fmla="*/ 6287541 h 6858000"/>
              <a:gd name="connsiteX78" fmla="*/ 9707235 w 12192000"/>
              <a:gd name="connsiteY78" fmla="*/ 5994446 h 6858000"/>
              <a:gd name="connsiteX79" fmla="*/ 10083442 w 12192000"/>
              <a:gd name="connsiteY79" fmla="*/ 5678642 h 6858000"/>
              <a:gd name="connsiteX80" fmla="*/ 10338892 w 12192000"/>
              <a:gd name="connsiteY80" fmla="*/ 4650957 h 6858000"/>
              <a:gd name="connsiteX81" fmla="*/ 10628013 w 12192000"/>
              <a:gd name="connsiteY81" fmla="*/ 4411198 h 6858000"/>
              <a:gd name="connsiteX82" fmla="*/ 10802766 w 12192000"/>
              <a:gd name="connsiteY82" fmla="*/ 4258050 h 6858000"/>
              <a:gd name="connsiteX83" fmla="*/ 10614662 w 12192000"/>
              <a:gd name="connsiteY83" fmla="*/ 4150318 h 6858000"/>
              <a:gd name="connsiteX84" fmla="*/ 10681427 w 12192000"/>
              <a:gd name="connsiteY84" fmla="*/ 4054203 h 6858000"/>
              <a:gd name="connsiteX85" fmla="*/ 10520029 w 12192000"/>
              <a:gd name="connsiteY85" fmla="*/ 3804411 h 6858000"/>
              <a:gd name="connsiteX86" fmla="*/ 10568798 w 12192000"/>
              <a:gd name="connsiteY86" fmla="*/ 3466426 h 6858000"/>
              <a:gd name="connsiteX87" fmla="*/ 10499709 w 12192000"/>
              <a:gd name="connsiteY87" fmla="*/ 3166465 h 6858000"/>
              <a:gd name="connsiteX88" fmla="*/ 10489840 w 12192000"/>
              <a:gd name="connsiteY88" fmla="*/ 2546475 h 6858000"/>
              <a:gd name="connsiteX89" fmla="*/ 10584471 w 12192000"/>
              <a:gd name="connsiteY89" fmla="*/ 2512148 h 6858000"/>
              <a:gd name="connsiteX90" fmla="*/ 10695942 w 12192000"/>
              <a:gd name="connsiteY90" fmla="*/ 2358471 h 6858000"/>
              <a:gd name="connsiteX91" fmla="*/ 10732516 w 12192000"/>
              <a:gd name="connsiteY91" fmla="*/ 2287706 h 6858000"/>
              <a:gd name="connsiteX92" fmla="*/ 10731357 w 12192000"/>
              <a:gd name="connsiteY92" fmla="*/ 2137725 h 6858000"/>
              <a:gd name="connsiteX93" fmla="*/ 10678525 w 12192000"/>
              <a:gd name="connsiteY93" fmla="*/ 2070656 h 6858000"/>
              <a:gd name="connsiteX94" fmla="*/ 10735999 w 12192000"/>
              <a:gd name="connsiteY94" fmla="*/ 1956587 h 6858000"/>
              <a:gd name="connsiteX95" fmla="*/ 10824246 w 12192000"/>
              <a:gd name="connsiteY95" fmla="*/ 1862584 h 6858000"/>
              <a:gd name="connsiteX96" fmla="*/ 10773156 w 12192000"/>
              <a:gd name="connsiteY96" fmla="*/ 1768054 h 6858000"/>
              <a:gd name="connsiteX97" fmla="*/ 10716261 w 12192000"/>
              <a:gd name="connsiteY97" fmla="*/ 1678278 h 6858000"/>
              <a:gd name="connsiteX98" fmla="*/ 10554864 w 12192000"/>
              <a:gd name="connsiteY98" fmla="*/ 1477599 h 6858000"/>
              <a:gd name="connsiteX99" fmla="*/ 10267483 w 12192000"/>
              <a:gd name="connsiteY99" fmla="*/ 1324977 h 6858000"/>
              <a:gd name="connsiteX100" fmla="*/ 9913337 w 12192000"/>
              <a:gd name="connsiteY100" fmla="*/ 1202458 h 6858000"/>
              <a:gd name="connsiteX101" fmla="*/ 10024805 w 12192000"/>
              <a:gd name="connsiteY101" fmla="*/ 1124827 h 6858000"/>
              <a:gd name="connsiteX102" fmla="*/ 9411726 w 12192000"/>
              <a:gd name="connsiteY102" fmla="*/ 980655 h 6858000"/>
              <a:gd name="connsiteX103" fmla="*/ 9930753 w 12192000"/>
              <a:gd name="connsiteY103" fmla="*/ 901968 h 6858000"/>
              <a:gd name="connsiteX104" fmla="*/ 9894178 w 12192000"/>
              <a:gd name="connsiteY104" fmla="*/ 871339 h 6858000"/>
              <a:gd name="connsiteX105" fmla="*/ 9858182 w 12192000"/>
              <a:gd name="connsiteY105" fmla="*/ 839125 h 6858000"/>
              <a:gd name="connsiteX106" fmla="*/ 10131050 w 12192000"/>
              <a:gd name="connsiteY106" fmla="*/ 792652 h 6858000"/>
              <a:gd name="connsiteX107" fmla="*/ 10006808 w 12192000"/>
              <a:gd name="connsiteY107" fmla="*/ 731920 h 6858000"/>
              <a:gd name="connsiteX108" fmla="*/ 10233809 w 12192000"/>
              <a:gd name="connsiteY108" fmla="*/ 710268 h 6858000"/>
              <a:gd name="connsiteX109" fmla="*/ 10267483 w 12192000"/>
              <a:gd name="connsiteY109" fmla="*/ 628940 h 6858000"/>
              <a:gd name="connsiteX110" fmla="*/ 10136275 w 12192000"/>
              <a:gd name="connsiteY110" fmla="*/ 589333 h 6858000"/>
              <a:gd name="connsiteX111" fmla="*/ 9131312 w 12192000"/>
              <a:gd name="connsiteY111" fmla="*/ 480544 h 6858000"/>
              <a:gd name="connsiteX112" fmla="*/ 7479600 w 12192000"/>
              <a:gd name="connsiteY112" fmla="*/ 454667 h 6858000"/>
              <a:gd name="connsiteX113" fmla="*/ 6724001 w 12192000"/>
              <a:gd name="connsiteY113" fmla="*/ 434021 h 6858000"/>
              <a:gd name="connsiteX114" fmla="*/ 0 w 12192000"/>
              <a:gd name="connsiteY114" fmla="*/ 0 h 6858000"/>
              <a:gd name="connsiteX115" fmla="*/ 12192000 w 12192000"/>
              <a:gd name="connsiteY115" fmla="*/ 0 h 6858000"/>
              <a:gd name="connsiteX116" fmla="*/ 12192000 w 12192000"/>
              <a:gd name="connsiteY116" fmla="*/ 6858000 h 6858000"/>
              <a:gd name="connsiteX117" fmla="*/ 0 w 12192000"/>
              <a:gd name="connsiteY11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2192000" h="6858000">
                <a:moveTo>
                  <a:pt x="6724001" y="434021"/>
                </a:moveTo>
                <a:cubicBezTo>
                  <a:pt x="6639882" y="433113"/>
                  <a:pt x="6555627" y="433147"/>
                  <a:pt x="6471155" y="434599"/>
                </a:cubicBezTo>
                <a:cubicBezTo>
                  <a:pt x="6109461" y="440937"/>
                  <a:pt x="5748349" y="439351"/>
                  <a:pt x="5384913" y="497971"/>
                </a:cubicBezTo>
                <a:cubicBezTo>
                  <a:pt x="5199132" y="528072"/>
                  <a:pt x="5005803" y="518038"/>
                  <a:pt x="4818280" y="541802"/>
                </a:cubicBezTo>
                <a:cubicBezTo>
                  <a:pt x="4532641" y="578242"/>
                  <a:pt x="4247003" y="621019"/>
                  <a:pt x="3965428" y="675942"/>
                </a:cubicBezTo>
                <a:cubicBezTo>
                  <a:pt x="3877181" y="693369"/>
                  <a:pt x="3768034" y="703930"/>
                  <a:pt x="3699528" y="770472"/>
                </a:cubicBezTo>
                <a:cubicBezTo>
                  <a:pt x="3590961" y="728224"/>
                  <a:pt x="3523617" y="807966"/>
                  <a:pt x="3438854" y="834899"/>
                </a:cubicBezTo>
                <a:cubicBezTo>
                  <a:pt x="3405761" y="845462"/>
                  <a:pt x="3362218" y="860248"/>
                  <a:pt x="3367443" y="893518"/>
                </a:cubicBezTo>
                <a:cubicBezTo>
                  <a:pt x="3372089" y="935238"/>
                  <a:pt x="3420855" y="962172"/>
                  <a:pt x="3467301" y="953722"/>
                </a:cubicBezTo>
                <a:cubicBezTo>
                  <a:pt x="3611863" y="927317"/>
                  <a:pt x="3741328" y="986464"/>
                  <a:pt x="3889955" y="977486"/>
                </a:cubicBezTo>
                <a:cubicBezTo>
                  <a:pt x="3760488" y="1002836"/>
                  <a:pt x="3631601" y="1028713"/>
                  <a:pt x="3502135" y="1054062"/>
                </a:cubicBezTo>
                <a:cubicBezTo>
                  <a:pt x="3694303" y="1074129"/>
                  <a:pt x="3883568" y="1038218"/>
                  <a:pt x="4072832" y="1017622"/>
                </a:cubicBezTo>
                <a:cubicBezTo>
                  <a:pt x="4133792" y="1011285"/>
                  <a:pt x="4228424" y="962699"/>
                  <a:pt x="4244099" y="1030825"/>
                </a:cubicBezTo>
                <a:cubicBezTo>
                  <a:pt x="4254550" y="1076242"/>
                  <a:pt x="4152951" y="1079410"/>
                  <a:pt x="4095475" y="1092084"/>
                </a:cubicBezTo>
                <a:cubicBezTo>
                  <a:pt x="3841766" y="1146479"/>
                  <a:pt x="3583994" y="1178165"/>
                  <a:pt x="3327386" y="1215660"/>
                </a:cubicBezTo>
                <a:cubicBezTo>
                  <a:pt x="3303001" y="1219357"/>
                  <a:pt x="3271070" y="1216188"/>
                  <a:pt x="3254813" y="1226749"/>
                </a:cubicBezTo>
                <a:cubicBezTo>
                  <a:pt x="3123605" y="1311774"/>
                  <a:pt x="2957563" y="1339765"/>
                  <a:pt x="2776427" y="1401552"/>
                </a:cubicBezTo>
                <a:cubicBezTo>
                  <a:pt x="2890798" y="1430598"/>
                  <a:pt x="2968012" y="1370921"/>
                  <a:pt x="3063226" y="1384124"/>
                </a:cubicBezTo>
                <a:cubicBezTo>
                  <a:pt x="2966272" y="1448024"/>
                  <a:pt x="2853641" y="1460171"/>
                  <a:pt x="2754945" y="1495025"/>
                </a:cubicBezTo>
                <a:cubicBezTo>
                  <a:pt x="2684117" y="1519846"/>
                  <a:pt x="2421119" y="1597477"/>
                  <a:pt x="2381061" y="1619658"/>
                </a:cubicBezTo>
                <a:cubicBezTo>
                  <a:pt x="2260302" y="1688311"/>
                  <a:pt x="2107033" y="1720525"/>
                  <a:pt x="2008336" y="1814527"/>
                </a:cubicBezTo>
                <a:cubicBezTo>
                  <a:pt x="1938668" y="1880540"/>
                  <a:pt x="1822554" y="1868393"/>
                  <a:pt x="1740695" y="1914337"/>
                </a:cubicBezTo>
                <a:cubicBezTo>
                  <a:pt x="1711667" y="1957642"/>
                  <a:pt x="1767982" y="1968733"/>
                  <a:pt x="1787720" y="1991970"/>
                </a:cubicBezTo>
                <a:cubicBezTo>
                  <a:pt x="1813846" y="2023126"/>
                  <a:pt x="1767401" y="2040555"/>
                  <a:pt x="1754048" y="2078049"/>
                </a:cubicBezTo>
                <a:cubicBezTo>
                  <a:pt x="1907898" y="2035802"/>
                  <a:pt x="2054781" y="2010981"/>
                  <a:pt x="2228951" y="1996721"/>
                </a:cubicBezTo>
                <a:cubicBezTo>
                  <a:pt x="2171475" y="2057452"/>
                  <a:pt x="2101807" y="2031048"/>
                  <a:pt x="2054781" y="2053228"/>
                </a:cubicBezTo>
                <a:cubicBezTo>
                  <a:pt x="2024011" y="2067487"/>
                  <a:pt x="1976984" y="2073824"/>
                  <a:pt x="1985693" y="2109207"/>
                </a:cubicBezTo>
                <a:cubicBezTo>
                  <a:pt x="1992660" y="2137196"/>
                  <a:pt x="2032140" y="2133500"/>
                  <a:pt x="2061168" y="2130859"/>
                </a:cubicBezTo>
                <a:cubicBezTo>
                  <a:pt x="2172636" y="2120825"/>
                  <a:pt x="2281202" y="2117656"/>
                  <a:pt x="2388026" y="2184726"/>
                </a:cubicBezTo>
                <a:cubicBezTo>
                  <a:pt x="2116321" y="2282425"/>
                  <a:pt x="1803977" y="2241233"/>
                  <a:pt x="1560719" y="2384876"/>
                </a:cubicBezTo>
                <a:cubicBezTo>
                  <a:pt x="1594973" y="2429237"/>
                  <a:pt x="1643739" y="2405472"/>
                  <a:pt x="1679734" y="2400191"/>
                </a:cubicBezTo>
                <a:cubicBezTo>
                  <a:pt x="1916026" y="2364279"/>
                  <a:pt x="2760170" y="2428180"/>
                  <a:pt x="2882089" y="2383292"/>
                </a:cubicBezTo>
                <a:cubicBezTo>
                  <a:pt x="2956983" y="2355830"/>
                  <a:pt x="3035941" y="2342628"/>
                  <a:pt x="3116638" y="2359528"/>
                </a:cubicBezTo>
                <a:cubicBezTo>
                  <a:pt x="3194434" y="2375898"/>
                  <a:pt x="3174696" y="2605622"/>
                  <a:pt x="2897765" y="2758243"/>
                </a:cubicBezTo>
                <a:cubicBezTo>
                  <a:pt x="2858286" y="2779895"/>
                  <a:pt x="3034779" y="2811053"/>
                  <a:pt x="2981367" y="2829008"/>
                </a:cubicBezTo>
                <a:cubicBezTo>
                  <a:pt x="2939566" y="2843267"/>
                  <a:pt x="2734626" y="2835346"/>
                  <a:pt x="2682955" y="2846436"/>
                </a:cubicBezTo>
                <a:cubicBezTo>
                  <a:pt x="2662635" y="2851188"/>
                  <a:pt x="2040267" y="3029159"/>
                  <a:pt x="2099485" y="3066653"/>
                </a:cubicBezTo>
                <a:cubicBezTo>
                  <a:pt x="2276558" y="3179139"/>
                  <a:pt x="2869897" y="3385098"/>
                  <a:pt x="1807460" y="3454808"/>
                </a:cubicBezTo>
                <a:cubicBezTo>
                  <a:pt x="1841132" y="3495472"/>
                  <a:pt x="1934024" y="3469596"/>
                  <a:pt x="1921251" y="3540889"/>
                </a:cubicBezTo>
                <a:cubicBezTo>
                  <a:pt x="1780173" y="3579440"/>
                  <a:pt x="1617035" y="3577328"/>
                  <a:pt x="1453313" y="3637002"/>
                </a:cubicBezTo>
                <a:cubicBezTo>
                  <a:pt x="1527047" y="3680307"/>
                  <a:pt x="1611808" y="3653902"/>
                  <a:pt x="1686122" y="3667634"/>
                </a:cubicBezTo>
                <a:cubicBezTo>
                  <a:pt x="1644320" y="3722027"/>
                  <a:pt x="1572330" y="3713578"/>
                  <a:pt x="1513692" y="3725196"/>
                </a:cubicBezTo>
                <a:cubicBezTo>
                  <a:pt x="1459700" y="3736286"/>
                  <a:pt x="1345329" y="3830816"/>
                  <a:pt x="1369711" y="3826063"/>
                </a:cubicBezTo>
                <a:cubicBezTo>
                  <a:pt x="1595553" y="3783815"/>
                  <a:pt x="1824877" y="3795434"/>
                  <a:pt x="2051298" y="3754242"/>
                </a:cubicBezTo>
                <a:cubicBezTo>
                  <a:pt x="2126192" y="3740511"/>
                  <a:pt x="2210955" y="3714106"/>
                  <a:pt x="2245207" y="3797018"/>
                </a:cubicBezTo>
                <a:cubicBezTo>
                  <a:pt x="2255659" y="3821310"/>
                  <a:pt x="2248109" y="3829232"/>
                  <a:pt x="2353192" y="3796489"/>
                </a:cubicBezTo>
                <a:cubicBezTo>
                  <a:pt x="2394414" y="3783815"/>
                  <a:pt x="2448988" y="3770085"/>
                  <a:pt x="2490207" y="3801242"/>
                </a:cubicBezTo>
                <a:cubicBezTo>
                  <a:pt x="2464082" y="3840321"/>
                  <a:pt x="2413572" y="3828703"/>
                  <a:pt x="2375835" y="3839794"/>
                </a:cubicBezTo>
                <a:cubicBezTo>
                  <a:pt x="2275978" y="3868311"/>
                  <a:pt x="2619094" y="3977100"/>
                  <a:pt x="2522138" y="4009841"/>
                </a:cubicBezTo>
                <a:cubicBezTo>
                  <a:pt x="2323584" y="4076912"/>
                  <a:pt x="2199343" y="4057372"/>
                  <a:pt x="1998466" y="4130778"/>
                </a:cubicBezTo>
                <a:cubicBezTo>
                  <a:pt x="2066973" y="4129192"/>
                  <a:pt x="2046072" y="4154543"/>
                  <a:pt x="2114580" y="4154543"/>
                </a:cubicBezTo>
                <a:cubicBezTo>
                  <a:pt x="2145350" y="4154543"/>
                  <a:pt x="2177862" y="4160878"/>
                  <a:pt x="2177862" y="4189925"/>
                </a:cubicBezTo>
                <a:cubicBezTo>
                  <a:pt x="2177862" y="4217385"/>
                  <a:pt x="1817330" y="4367895"/>
                  <a:pt x="1868419" y="4382153"/>
                </a:cubicBezTo>
                <a:cubicBezTo>
                  <a:pt x="2007755" y="4420704"/>
                  <a:pt x="2365385" y="4302410"/>
                  <a:pt x="2279460" y="4356805"/>
                </a:cubicBezTo>
                <a:cubicBezTo>
                  <a:pt x="2148834" y="4439716"/>
                  <a:pt x="2129094" y="4456088"/>
                  <a:pt x="2029817" y="4468235"/>
                </a:cubicBezTo>
                <a:cubicBezTo>
                  <a:pt x="1944474" y="4478796"/>
                  <a:pt x="1644320" y="4710633"/>
                  <a:pt x="1560137" y="4730172"/>
                </a:cubicBezTo>
                <a:cubicBezTo>
                  <a:pt x="1485825" y="4747072"/>
                  <a:pt x="1774947" y="4800410"/>
                  <a:pt x="1956664" y="4820477"/>
                </a:cubicBezTo>
                <a:cubicBezTo>
                  <a:pt x="2130256" y="4840017"/>
                  <a:pt x="3101544" y="4789319"/>
                  <a:pt x="3268168" y="4852692"/>
                </a:cubicBezTo>
                <a:cubicBezTo>
                  <a:pt x="3111993" y="4878041"/>
                  <a:pt x="2970336" y="4953030"/>
                  <a:pt x="2807197" y="4939300"/>
                </a:cubicBezTo>
                <a:cubicBezTo>
                  <a:pt x="2773524" y="4936660"/>
                  <a:pt x="2724756" y="4930323"/>
                  <a:pt x="2721272" y="4970458"/>
                </a:cubicBezTo>
                <a:cubicBezTo>
                  <a:pt x="2718369" y="5005313"/>
                  <a:pt x="2788038" y="4981548"/>
                  <a:pt x="2802552" y="5014291"/>
                </a:cubicBezTo>
                <a:cubicBezTo>
                  <a:pt x="2719531" y="5060235"/>
                  <a:pt x="2621415" y="5018515"/>
                  <a:pt x="2537812" y="5053898"/>
                </a:cubicBezTo>
                <a:cubicBezTo>
                  <a:pt x="2491948" y="5099314"/>
                  <a:pt x="2589483" y="5107236"/>
                  <a:pt x="2569744" y="5153182"/>
                </a:cubicBezTo>
                <a:cubicBezTo>
                  <a:pt x="2301522" y="5193845"/>
                  <a:pt x="2252174" y="5268836"/>
                  <a:pt x="1987436" y="5334320"/>
                </a:cubicBezTo>
                <a:cubicBezTo>
                  <a:pt x="1971179" y="5338545"/>
                  <a:pt x="1958407" y="5352274"/>
                  <a:pt x="1972921" y="5382376"/>
                </a:cubicBezTo>
                <a:cubicBezTo>
                  <a:pt x="2087874" y="5396107"/>
                  <a:pt x="2215599" y="5373399"/>
                  <a:pt x="2341001" y="5360725"/>
                </a:cubicBezTo>
                <a:cubicBezTo>
                  <a:pt x="2537812" y="5340129"/>
                  <a:pt x="2533748" y="5339072"/>
                  <a:pt x="2710822" y="5418816"/>
                </a:cubicBezTo>
                <a:cubicBezTo>
                  <a:pt x="2743914" y="5433602"/>
                  <a:pt x="2801390" y="5438355"/>
                  <a:pt x="2833903" y="5413007"/>
                </a:cubicBezTo>
                <a:cubicBezTo>
                  <a:pt x="2896604" y="5364422"/>
                  <a:pt x="2950016" y="5368646"/>
                  <a:pt x="3011556" y="5399276"/>
                </a:cubicBezTo>
                <a:cubicBezTo>
                  <a:pt x="3077160" y="5432547"/>
                  <a:pt x="3171793" y="5391882"/>
                  <a:pt x="3254233" y="5439412"/>
                </a:cubicBezTo>
                <a:cubicBezTo>
                  <a:pt x="3099802" y="5473739"/>
                  <a:pt x="2957563" y="5473739"/>
                  <a:pt x="2792101" y="5471625"/>
                </a:cubicBezTo>
                <a:cubicBezTo>
                  <a:pt x="2846095" y="5537639"/>
                  <a:pt x="2914601" y="5536582"/>
                  <a:pt x="2977303" y="5539751"/>
                </a:cubicBezTo>
                <a:cubicBezTo>
                  <a:pt x="3214174" y="5551898"/>
                  <a:pt x="3601411" y="5660686"/>
                  <a:pt x="3656566" y="5678642"/>
                </a:cubicBezTo>
                <a:cubicBezTo>
                  <a:pt x="4280675" y="5879847"/>
                  <a:pt x="4178497" y="5898332"/>
                  <a:pt x="4858340" y="5969625"/>
                </a:cubicBezTo>
                <a:cubicBezTo>
                  <a:pt x="5261253" y="6011873"/>
                  <a:pt x="4887368" y="6032469"/>
                  <a:pt x="5296668" y="6043559"/>
                </a:cubicBezTo>
                <a:cubicBezTo>
                  <a:pt x="5349500" y="6045143"/>
                  <a:pt x="5402911" y="6044087"/>
                  <a:pt x="5456323" y="6042502"/>
                </a:cubicBezTo>
                <a:cubicBezTo>
                  <a:pt x="5368077" y="6073134"/>
                  <a:pt x="5267058" y="6100066"/>
                  <a:pt x="5267058" y="6100066"/>
                </a:cubicBezTo>
                <a:cubicBezTo>
                  <a:pt x="5267058" y="6100066"/>
                  <a:pt x="5318728" y="6208854"/>
                  <a:pt x="7095266" y="6287541"/>
                </a:cubicBezTo>
                <a:cubicBezTo>
                  <a:pt x="7422124" y="6302329"/>
                  <a:pt x="9563254" y="6024548"/>
                  <a:pt x="9707235" y="5994446"/>
                </a:cubicBezTo>
                <a:cubicBezTo>
                  <a:pt x="9844249" y="5966984"/>
                  <a:pt x="10002164" y="5671247"/>
                  <a:pt x="10083442" y="5678642"/>
                </a:cubicBezTo>
                <a:cubicBezTo>
                  <a:pt x="10103183" y="5653293"/>
                  <a:pt x="10283158" y="5139979"/>
                  <a:pt x="10338892" y="4650957"/>
                </a:cubicBezTo>
                <a:cubicBezTo>
                  <a:pt x="10448618" y="4580718"/>
                  <a:pt x="10551960" y="4503088"/>
                  <a:pt x="10628013" y="4411198"/>
                </a:cubicBezTo>
                <a:cubicBezTo>
                  <a:pt x="10675040" y="4354692"/>
                  <a:pt x="10718003" y="4298185"/>
                  <a:pt x="10802766" y="4258050"/>
                </a:cubicBezTo>
                <a:cubicBezTo>
                  <a:pt x="10755739" y="4203128"/>
                  <a:pt x="10675040" y="4190453"/>
                  <a:pt x="10614662" y="4150318"/>
                </a:cubicBezTo>
                <a:cubicBezTo>
                  <a:pt x="10610017" y="4117046"/>
                  <a:pt x="10705811" y="4127081"/>
                  <a:pt x="10681427" y="4054203"/>
                </a:cubicBezTo>
                <a:cubicBezTo>
                  <a:pt x="10648335" y="3957032"/>
                  <a:pt x="10684328" y="3846131"/>
                  <a:pt x="10520029" y="3804411"/>
                </a:cubicBezTo>
                <a:cubicBezTo>
                  <a:pt x="10476485" y="3709881"/>
                  <a:pt x="10464294" y="3558845"/>
                  <a:pt x="10568798" y="3466426"/>
                </a:cubicBezTo>
                <a:cubicBezTo>
                  <a:pt x="10724388" y="3328592"/>
                  <a:pt x="10699424" y="3240927"/>
                  <a:pt x="10499709" y="3166465"/>
                </a:cubicBezTo>
                <a:cubicBezTo>
                  <a:pt x="10474164" y="3156958"/>
                  <a:pt x="10501452" y="2570768"/>
                  <a:pt x="10489840" y="2546475"/>
                </a:cubicBezTo>
                <a:cubicBezTo>
                  <a:pt x="10508418" y="2513205"/>
                  <a:pt x="10551960" y="2521126"/>
                  <a:pt x="10584471" y="2512148"/>
                </a:cubicBezTo>
                <a:cubicBezTo>
                  <a:pt x="10726711" y="2474125"/>
                  <a:pt x="10731357" y="2474125"/>
                  <a:pt x="10695942" y="2358471"/>
                </a:cubicBezTo>
                <a:cubicBezTo>
                  <a:pt x="10685490" y="2323616"/>
                  <a:pt x="10709874" y="2309357"/>
                  <a:pt x="10732516" y="2287706"/>
                </a:cubicBezTo>
                <a:cubicBezTo>
                  <a:pt x="10817280" y="2206905"/>
                  <a:pt x="10817860" y="2205850"/>
                  <a:pt x="10731357" y="2137725"/>
                </a:cubicBezTo>
                <a:cubicBezTo>
                  <a:pt x="10706391" y="2118185"/>
                  <a:pt x="10689555" y="2097061"/>
                  <a:pt x="10678525" y="2070656"/>
                </a:cubicBezTo>
                <a:cubicBezTo>
                  <a:pt x="10658203" y="2022599"/>
                  <a:pt x="10658784" y="1982463"/>
                  <a:pt x="10735999" y="1956587"/>
                </a:cubicBezTo>
                <a:cubicBezTo>
                  <a:pt x="10789993" y="1938104"/>
                  <a:pt x="10820762" y="1916978"/>
                  <a:pt x="10824246" y="1862584"/>
                </a:cubicBezTo>
                <a:cubicBezTo>
                  <a:pt x="10826570" y="1817166"/>
                  <a:pt x="10832955" y="1787594"/>
                  <a:pt x="10773156" y="1768054"/>
                </a:cubicBezTo>
                <a:cubicBezTo>
                  <a:pt x="10724969" y="1752211"/>
                  <a:pt x="10711036" y="1718412"/>
                  <a:pt x="10716261" y="1678278"/>
                </a:cubicBezTo>
                <a:cubicBezTo>
                  <a:pt x="10728452" y="1580050"/>
                  <a:pt x="10662849" y="1522487"/>
                  <a:pt x="10554864" y="1477599"/>
                </a:cubicBezTo>
                <a:cubicBezTo>
                  <a:pt x="10452101" y="1434822"/>
                  <a:pt x="10362116" y="1377259"/>
                  <a:pt x="10267483" y="1324977"/>
                </a:cubicBezTo>
                <a:cubicBezTo>
                  <a:pt x="10162399" y="1266887"/>
                  <a:pt x="10040481" y="1232031"/>
                  <a:pt x="9913337" y="1202458"/>
                </a:cubicBezTo>
                <a:cubicBezTo>
                  <a:pt x="9936561" y="1160210"/>
                  <a:pt x="10016678" y="1183974"/>
                  <a:pt x="10024805" y="1124827"/>
                </a:cubicBezTo>
                <a:cubicBezTo>
                  <a:pt x="9826251" y="1074658"/>
                  <a:pt x="9636408" y="999139"/>
                  <a:pt x="9411726" y="980655"/>
                </a:cubicBezTo>
                <a:cubicBezTo>
                  <a:pt x="9593444" y="990161"/>
                  <a:pt x="9758326" y="922036"/>
                  <a:pt x="9930753" y="901968"/>
                </a:cubicBezTo>
                <a:cubicBezTo>
                  <a:pt x="9947008" y="868698"/>
                  <a:pt x="9909273" y="877147"/>
                  <a:pt x="9894178" y="871339"/>
                </a:cubicBezTo>
                <a:cubicBezTo>
                  <a:pt x="9879083" y="865001"/>
                  <a:pt x="9860506" y="862889"/>
                  <a:pt x="9858182" y="839125"/>
                </a:cubicBezTo>
                <a:cubicBezTo>
                  <a:pt x="9941205" y="804798"/>
                  <a:pt x="10045126" y="827506"/>
                  <a:pt x="10131050" y="792652"/>
                </a:cubicBezTo>
                <a:cubicBezTo>
                  <a:pt x="10111891" y="741954"/>
                  <a:pt x="10037578" y="772583"/>
                  <a:pt x="10006808" y="731920"/>
                </a:cubicBezTo>
                <a:cubicBezTo>
                  <a:pt x="10086927" y="724526"/>
                  <a:pt x="10161239" y="721357"/>
                  <a:pt x="10233809" y="710268"/>
                </a:cubicBezTo>
                <a:cubicBezTo>
                  <a:pt x="10290705" y="701818"/>
                  <a:pt x="10306380" y="658513"/>
                  <a:pt x="10267483" y="628940"/>
                </a:cubicBezTo>
                <a:cubicBezTo>
                  <a:pt x="10232648" y="602536"/>
                  <a:pt x="10181559" y="600422"/>
                  <a:pt x="10136275" y="589333"/>
                </a:cubicBezTo>
                <a:cubicBezTo>
                  <a:pt x="9813479" y="512230"/>
                  <a:pt x="9474428" y="487409"/>
                  <a:pt x="9131312" y="480544"/>
                </a:cubicBezTo>
                <a:cubicBezTo>
                  <a:pt x="8580936" y="469453"/>
                  <a:pt x="8028817" y="469982"/>
                  <a:pt x="7479600" y="454667"/>
                </a:cubicBezTo>
                <a:cubicBezTo>
                  <a:pt x="7227489" y="447934"/>
                  <a:pt x="6976357" y="436744"/>
                  <a:pt x="6724001" y="434021"/>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4" name="Online Media 3" title="Naloxone Man Prenoxad Deml">
            <a:hlinkClick r:id="" action="ppaction://media"/>
            <a:extLst>
              <a:ext uri="{FF2B5EF4-FFF2-40B4-BE49-F238E27FC236}">
                <a16:creationId xmlns:a16="http://schemas.microsoft.com/office/drawing/2014/main" id="{0D149413-D7C1-6A46-C39E-F8AE45E0745F}"/>
              </a:ext>
            </a:extLst>
          </p:cNvPr>
          <p:cNvPicPr>
            <a:picLocks noGrp="1" noRot="1" noChangeAspect="1"/>
          </p:cNvPicPr>
          <p:nvPr>
            <p:ph idx="1"/>
            <a:videoFile r:link="rId1"/>
          </p:nvPr>
        </p:nvPicPr>
        <p:blipFill>
          <a:blip r:embed="rId4"/>
          <a:stretch>
            <a:fillRect/>
          </a:stretch>
        </p:blipFill>
        <p:spPr>
          <a:xfrm>
            <a:off x="827505" y="1229555"/>
            <a:ext cx="10769600" cy="472212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298174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87C619C-EBAB-488E-96B9-153AA4C9B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30DA1C1-36FD-41D8-9826-EE797BF39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53312" cy="6858000"/>
          </a:xfrm>
          <a:custGeom>
            <a:avLst/>
            <a:gdLst>
              <a:gd name="connsiteX0" fmla="*/ 0 w 7433452"/>
              <a:gd name="connsiteY0" fmla="*/ 0 h 6858000"/>
              <a:gd name="connsiteX1" fmla="*/ 1592736 w 7433452"/>
              <a:gd name="connsiteY1" fmla="*/ 0 h 6858000"/>
              <a:gd name="connsiteX2" fmla="*/ 2171700 w 7433452"/>
              <a:gd name="connsiteY2" fmla="*/ 0 h 6858000"/>
              <a:gd name="connsiteX3" fmla="*/ 2762696 w 7433452"/>
              <a:gd name="connsiteY3" fmla="*/ 0 h 6858000"/>
              <a:gd name="connsiteX4" fmla="*/ 2829254 w 7433452"/>
              <a:gd name="connsiteY4" fmla="*/ 0 h 6858000"/>
              <a:gd name="connsiteX5" fmla="*/ 7415310 w 7433452"/>
              <a:gd name="connsiteY5" fmla="*/ 0 h 6858000"/>
              <a:gd name="connsiteX6" fmla="*/ 7405703 w 7433452"/>
              <a:gd name="connsiteY6" fmla="*/ 94814 h 6858000"/>
              <a:gd name="connsiteX7" fmla="*/ 7410754 w 7433452"/>
              <a:gd name="connsiteY7" fmla="*/ 421796 h 6858000"/>
              <a:gd name="connsiteX8" fmla="*/ 7414688 w 7433452"/>
              <a:gd name="connsiteY8" fmla="*/ 812192 h 6858000"/>
              <a:gd name="connsiteX9" fmla="*/ 7395017 w 7433452"/>
              <a:gd name="connsiteY9" fmla="*/ 1113642 h 6858000"/>
              <a:gd name="connsiteX10" fmla="*/ 7422810 w 7433452"/>
              <a:gd name="connsiteY10" fmla="*/ 1796708 h 6858000"/>
              <a:gd name="connsiteX11" fmla="*/ 7421161 w 7433452"/>
              <a:gd name="connsiteY11" fmla="*/ 2327333 h 6858000"/>
              <a:gd name="connsiteX12" fmla="*/ 7412023 w 7433452"/>
              <a:gd name="connsiteY12" fmla="*/ 2784280 h 6858000"/>
              <a:gd name="connsiteX13" fmla="*/ 7417480 w 7433452"/>
              <a:gd name="connsiteY13" fmla="*/ 2985458 h 6858000"/>
              <a:gd name="connsiteX14" fmla="*/ 7403774 w 7433452"/>
              <a:gd name="connsiteY14" fmla="*/ 3531096 h 6858000"/>
              <a:gd name="connsiteX15" fmla="*/ 7414307 w 7433452"/>
              <a:gd name="connsiteY15" fmla="*/ 4336830 h 6858000"/>
              <a:gd name="connsiteX16" fmla="*/ 7413419 w 7433452"/>
              <a:gd name="connsiteY16" fmla="*/ 5026893 h 6858000"/>
              <a:gd name="connsiteX17" fmla="*/ 7417734 w 7433452"/>
              <a:gd name="connsiteY17" fmla="*/ 5252632 h 6858000"/>
              <a:gd name="connsiteX18" fmla="*/ 7417734 w 7433452"/>
              <a:gd name="connsiteY18" fmla="*/ 5466282 h 6858000"/>
              <a:gd name="connsiteX19" fmla="*/ 7379659 w 7433452"/>
              <a:gd name="connsiteY19" fmla="*/ 6121225 h 6858000"/>
              <a:gd name="connsiteX20" fmla="*/ 7395115 w 7433452"/>
              <a:gd name="connsiteY20" fmla="*/ 6708907 h 6858000"/>
              <a:gd name="connsiteX21" fmla="*/ 7412408 w 7433452"/>
              <a:gd name="connsiteY21" fmla="*/ 6858000 h 6858000"/>
              <a:gd name="connsiteX22" fmla="*/ 2829254 w 7433452"/>
              <a:gd name="connsiteY22" fmla="*/ 6858000 h 6858000"/>
              <a:gd name="connsiteX23" fmla="*/ 2762696 w 7433452"/>
              <a:gd name="connsiteY23" fmla="*/ 6858000 h 6858000"/>
              <a:gd name="connsiteX24" fmla="*/ 2171700 w 7433452"/>
              <a:gd name="connsiteY24" fmla="*/ 6858000 h 6858000"/>
              <a:gd name="connsiteX25" fmla="*/ 1592736 w 7433452"/>
              <a:gd name="connsiteY25" fmla="*/ 6858000 h 6858000"/>
              <a:gd name="connsiteX26" fmla="*/ 0 w 7433452"/>
              <a:gd name="connsiteY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433452" h="6858000">
                <a:moveTo>
                  <a:pt x="0" y="0"/>
                </a:moveTo>
                <a:lnTo>
                  <a:pt x="1592736" y="0"/>
                </a:lnTo>
                <a:lnTo>
                  <a:pt x="2171700" y="0"/>
                </a:lnTo>
                <a:lnTo>
                  <a:pt x="2762696" y="0"/>
                </a:lnTo>
                <a:lnTo>
                  <a:pt x="2829254" y="0"/>
                </a:lnTo>
                <a:lnTo>
                  <a:pt x="7415310" y="0"/>
                </a:lnTo>
                <a:lnTo>
                  <a:pt x="7405703" y="94814"/>
                </a:lnTo>
                <a:cubicBezTo>
                  <a:pt x="7398856" y="203629"/>
                  <a:pt x="7403520" y="312712"/>
                  <a:pt x="7410754" y="421796"/>
                </a:cubicBezTo>
                <a:cubicBezTo>
                  <a:pt x="7421580" y="551656"/>
                  <a:pt x="7422900" y="682144"/>
                  <a:pt x="7414688" y="812192"/>
                </a:cubicBezTo>
                <a:cubicBezTo>
                  <a:pt x="7406693" y="912591"/>
                  <a:pt x="7397682" y="1012988"/>
                  <a:pt x="7395017" y="1113642"/>
                </a:cubicBezTo>
                <a:cubicBezTo>
                  <a:pt x="7388670" y="1342689"/>
                  <a:pt x="7407708" y="1569316"/>
                  <a:pt x="7422810" y="1796708"/>
                </a:cubicBezTo>
                <a:cubicBezTo>
                  <a:pt x="7434487" y="1973710"/>
                  <a:pt x="7439944" y="2150457"/>
                  <a:pt x="7421161" y="2327333"/>
                </a:cubicBezTo>
                <a:cubicBezTo>
                  <a:pt x="7405170" y="2479266"/>
                  <a:pt x="7396793" y="2631453"/>
                  <a:pt x="7412023" y="2784280"/>
                </a:cubicBezTo>
                <a:cubicBezTo>
                  <a:pt x="7418749" y="2851085"/>
                  <a:pt x="7425984" y="2918653"/>
                  <a:pt x="7417480" y="2985458"/>
                </a:cubicBezTo>
                <a:cubicBezTo>
                  <a:pt x="7394508" y="3167039"/>
                  <a:pt x="7398063" y="3349132"/>
                  <a:pt x="7403774" y="3531096"/>
                </a:cubicBezTo>
                <a:cubicBezTo>
                  <a:pt x="7412277" y="3799715"/>
                  <a:pt x="7426364" y="4067954"/>
                  <a:pt x="7414307" y="4336830"/>
                </a:cubicBezTo>
                <a:cubicBezTo>
                  <a:pt x="7404027" y="4566639"/>
                  <a:pt x="7420653" y="4796831"/>
                  <a:pt x="7413419" y="5026893"/>
                </a:cubicBezTo>
                <a:cubicBezTo>
                  <a:pt x="7410982" y="5102162"/>
                  <a:pt x="7412429" y="5177504"/>
                  <a:pt x="7417734" y="5252632"/>
                </a:cubicBezTo>
                <a:cubicBezTo>
                  <a:pt x="7424271" y="5323700"/>
                  <a:pt x="7424271" y="5395213"/>
                  <a:pt x="7417734" y="5466282"/>
                </a:cubicBezTo>
                <a:cubicBezTo>
                  <a:pt x="7393239" y="5683875"/>
                  <a:pt x="7383214" y="5902486"/>
                  <a:pt x="7379659" y="6121225"/>
                </a:cubicBezTo>
                <a:cubicBezTo>
                  <a:pt x="7376423" y="6317442"/>
                  <a:pt x="7378041" y="6513586"/>
                  <a:pt x="7395115" y="6708907"/>
                </a:cubicBezTo>
                <a:lnTo>
                  <a:pt x="7412408" y="6858000"/>
                </a:lnTo>
                <a:lnTo>
                  <a:pt x="2829254" y="6858000"/>
                </a:lnTo>
                <a:lnTo>
                  <a:pt x="2762696" y="6858000"/>
                </a:lnTo>
                <a:lnTo>
                  <a:pt x="2171700" y="6858000"/>
                </a:lnTo>
                <a:lnTo>
                  <a:pt x="159273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Box 4">
            <a:extLst>
              <a:ext uri="{FF2B5EF4-FFF2-40B4-BE49-F238E27FC236}">
                <a16:creationId xmlns:a16="http://schemas.microsoft.com/office/drawing/2014/main" id="{5735CCB4-6E7D-4F29-8616-DFF6A0884C87}"/>
              </a:ext>
            </a:extLst>
          </p:cNvPr>
          <p:cNvSpPr txBox="1"/>
          <p:nvPr/>
        </p:nvSpPr>
        <p:spPr>
          <a:xfrm>
            <a:off x="838200" y="484632"/>
            <a:ext cx="6081713" cy="356616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6600" b="1">
                <a:solidFill>
                  <a:srgbClr val="FFFFFF"/>
                </a:solidFill>
                <a:latin typeface="+mj-lt"/>
                <a:ea typeface="+mj-ea"/>
                <a:cs typeface="+mj-cs"/>
              </a:rPr>
              <a:t>Thank you for participating</a:t>
            </a:r>
          </a:p>
        </p:txBody>
      </p:sp>
      <p:pic>
        <p:nvPicPr>
          <p:cNvPr id="3" name="Picture 2" descr="A qr code on a white background&#10;&#10;Description automatically generated">
            <a:extLst>
              <a:ext uri="{FF2B5EF4-FFF2-40B4-BE49-F238E27FC236}">
                <a16:creationId xmlns:a16="http://schemas.microsoft.com/office/drawing/2014/main" id="{6E69572E-0447-59FC-BF5C-7774C185BE23}"/>
              </a:ext>
            </a:extLst>
          </p:cNvPr>
          <p:cNvPicPr>
            <a:picLocks noChangeAspect="1"/>
          </p:cNvPicPr>
          <p:nvPr/>
        </p:nvPicPr>
        <p:blipFill>
          <a:blip r:embed="rId2"/>
          <a:stretch>
            <a:fillRect/>
          </a:stretch>
        </p:blipFill>
        <p:spPr>
          <a:xfrm>
            <a:off x="8547857" y="283464"/>
            <a:ext cx="2651514" cy="2904040"/>
          </a:xfrm>
          <a:prstGeom prst="rect">
            <a:avLst/>
          </a:prstGeom>
        </p:spPr>
      </p:pic>
      <p:sp>
        <p:nvSpPr>
          <p:cNvPr id="14" name="sketch line">
            <a:extLst>
              <a:ext uri="{FF2B5EF4-FFF2-40B4-BE49-F238E27FC236}">
                <a16:creationId xmlns:a16="http://schemas.microsoft.com/office/drawing/2014/main" id="{35BC54F7-1315-4D6C-9420-A5BF0CDDB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475" y="4252192"/>
            <a:ext cx="4056549" cy="18288"/>
          </a:xfrm>
          <a:custGeom>
            <a:avLst/>
            <a:gdLst>
              <a:gd name="connsiteX0" fmla="*/ 0 w 4056549"/>
              <a:gd name="connsiteY0" fmla="*/ 0 h 18288"/>
              <a:gd name="connsiteX1" fmla="*/ 676092 w 4056549"/>
              <a:gd name="connsiteY1" fmla="*/ 0 h 18288"/>
              <a:gd name="connsiteX2" fmla="*/ 1271052 w 4056549"/>
              <a:gd name="connsiteY2" fmla="*/ 0 h 18288"/>
              <a:gd name="connsiteX3" fmla="*/ 1947144 w 4056549"/>
              <a:gd name="connsiteY3" fmla="*/ 0 h 18288"/>
              <a:gd name="connsiteX4" fmla="*/ 2501539 w 4056549"/>
              <a:gd name="connsiteY4" fmla="*/ 0 h 18288"/>
              <a:gd name="connsiteX5" fmla="*/ 3137065 w 4056549"/>
              <a:gd name="connsiteY5" fmla="*/ 0 h 18288"/>
              <a:gd name="connsiteX6" fmla="*/ 4056549 w 4056549"/>
              <a:gd name="connsiteY6" fmla="*/ 0 h 18288"/>
              <a:gd name="connsiteX7" fmla="*/ 4056549 w 4056549"/>
              <a:gd name="connsiteY7" fmla="*/ 18288 h 18288"/>
              <a:gd name="connsiteX8" fmla="*/ 3380458 w 4056549"/>
              <a:gd name="connsiteY8" fmla="*/ 18288 h 18288"/>
              <a:gd name="connsiteX9" fmla="*/ 2663801 w 4056549"/>
              <a:gd name="connsiteY9" fmla="*/ 18288 h 18288"/>
              <a:gd name="connsiteX10" fmla="*/ 2068840 w 4056549"/>
              <a:gd name="connsiteY10" fmla="*/ 18288 h 18288"/>
              <a:gd name="connsiteX11" fmla="*/ 1311618 w 4056549"/>
              <a:gd name="connsiteY11" fmla="*/ 18288 h 18288"/>
              <a:gd name="connsiteX12" fmla="*/ 716657 w 4056549"/>
              <a:gd name="connsiteY12" fmla="*/ 18288 h 18288"/>
              <a:gd name="connsiteX13" fmla="*/ 0 w 4056549"/>
              <a:gd name="connsiteY13" fmla="*/ 18288 h 18288"/>
              <a:gd name="connsiteX14" fmla="*/ 0 w 4056549"/>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56549" h="18288" fill="none" extrusionOk="0">
                <a:moveTo>
                  <a:pt x="0" y="0"/>
                </a:moveTo>
                <a:cubicBezTo>
                  <a:pt x="324395" y="-12272"/>
                  <a:pt x="437185" y="20747"/>
                  <a:pt x="676092" y="0"/>
                </a:cubicBezTo>
                <a:cubicBezTo>
                  <a:pt x="914999" y="-20747"/>
                  <a:pt x="980886" y="20074"/>
                  <a:pt x="1271052" y="0"/>
                </a:cubicBezTo>
                <a:cubicBezTo>
                  <a:pt x="1561218" y="-20074"/>
                  <a:pt x="1609815" y="19965"/>
                  <a:pt x="1947144" y="0"/>
                </a:cubicBezTo>
                <a:cubicBezTo>
                  <a:pt x="2284473" y="-19965"/>
                  <a:pt x="2317816" y="-23682"/>
                  <a:pt x="2501539" y="0"/>
                </a:cubicBezTo>
                <a:cubicBezTo>
                  <a:pt x="2685262" y="23682"/>
                  <a:pt x="2879461" y="12712"/>
                  <a:pt x="3137065" y="0"/>
                </a:cubicBezTo>
                <a:cubicBezTo>
                  <a:pt x="3394669" y="-12712"/>
                  <a:pt x="3618306" y="-41742"/>
                  <a:pt x="4056549" y="0"/>
                </a:cubicBezTo>
                <a:cubicBezTo>
                  <a:pt x="4056201" y="6465"/>
                  <a:pt x="4056979" y="10922"/>
                  <a:pt x="4056549" y="18288"/>
                </a:cubicBezTo>
                <a:cubicBezTo>
                  <a:pt x="3807729" y="-7540"/>
                  <a:pt x="3536237" y="12619"/>
                  <a:pt x="3380458" y="18288"/>
                </a:cubicBezTo>
                <a:cubicBezTo>
                  <a:pt x="3224679" y="23957"/>
                  <a:pt x="2967497" y="23368"/>
                  <a:pt x="2663801" y="18288"/>
                </a:cubicBezTo>
                <a:cubicBezTo>
                  <a:pt x="2360105" y="13208"/>
                  <a:pt x="2359716" y="-8821"/>
                  <a:pt x="2068840" y="18288"/>
                </a:cubicBezTo>
                <a:cubicBezTo>
                  <a:pt x="1777964" y="45397"/>
                  <a:pt x="1641909" y="31681"/>
                  <a:pt x="1311618" y="18288"/>
                </a:cubicBezTo>
                <a:cubicBezTo>
                  <a:pt x="981327" y="4895"/>
                  <a:pt x="990410" y="11155"/>
                  <a:pt x="716657" y="18288"/>
                </a:cubicBezTo>
                <a:cubicBezTo>
                  <a:pt x="442904" y="25421"/>
                  <a:pt x="330722" y="13665"/>
                  <a:pt x="0" y="18288"/>
                </a:cubicBezTo>
                <a:cubicBezTo>
                  <a:pt x="75" y="12069"/>
                  <a:pt x="515" y="5650"/>
                  <a:pt x="0" y="0"/>
                </a:cubicBezTo>
                <a:close/>
              </a:path>
              <a:path w="4056549" h="18288" stroke="0" extrusionOk="0">
                <a:moveTo>
                  <a:pt x="0" y="0"/>
                </a:moveTo>
                <a:cubicBezTo>
                  <a:pt x="175099" y="13469"/>
                  <a:pt x="459673" y="14529"/>
                  <a:pt x="594961" y="0"/>
                </a:cubicBezTo>
                <a:cubicBezTo>
                  <a:pt x="730249" y="-14529"/>
                  <a:pt x="873178" y="22015"/>
                  <a:pt x="1149356" y="0"/>
                </a:cubicBezTo>
                <a:cubicBezTo>
                  <a:pt x="1425534" y="-22015"/>
                  <a:pt x="1498871" y="-21513"/>
                  <a:pt x="1744316" y="0"/>
                </a:cubicBezTo>
                <a:cubicBezTo>
                  <a:pt x="1989761" y="21513"/>
                  <a:pt x="2112991" y="-46"/>
                  <a:pt x="2420408" y="0"/>
                </a:cubicBezTo>
                <a:cubicBezTo>
                  <a:pt x="2727825" y="46"/>
                  <a:pt x="2880256" y="-10040"/>
                  <a:pt x="3137065" y="0"/>
                </a:cubicBezTo>
                <a:cubicBezTo>
                  <a:pt x="3393874" y="10040"/>
                  <a:pt x="3704325" y="-6685"/>
                  <a:pt x="4056549" y="0"/>
                </a:cubicBezTo>
                <a:cubicBezTo>
                  <a:pt x="4055732" y="6895"/>
                  <a:pt x="4055770" y="11206"/>
                  <a:pt x="4056549" y="18288"/>
                </a:cubicBezTo>
                <a:cubicBezTo>
                  <a:pt x="3812770" y="11959"/>
                  <a:pt x="3533996" y="-5717"/>
                  <a:pt x="3299327" y="18288"/>
                </a:cubicBezTo>
                <a:cubicBezTo>
                  <a:pt x="3064658" y="42293"/>
                  <a:pt x="2940381" y="24492"/>
                  <a:pt x="2744931" y="18288"/>
                </a:cubicBezTo>
                <a:cubicBezTo>
                  <a:pt x="2549481" y="12084"/>
                  <a:pt x="2252169" y="51841"/>
                  <a:pt x="1987709" y="18288"/>
                </a:cubicBezTo>
                <a:cubicBezTo>
                  <a:pt x="1723249" y="-15265"/>
                  <a:pt x="1438946" y="3423"/>
                  <a:pt x="1230487" y="18288"/>
                </a:cubicBezTo>
                <a:cubicBezTo>
                  <a:pt x="1022028" y="33153"/>
                  <a:pt x="795957" y="18596"/>
                  <a:pt x="676092" y="18288"/>
                </a:cubicBezTo>
                <a:cubicBezTo>
                  <a:pt x="556227" y="17980"/>
                  <a:pt x="334853" y="39451"/>
                  <a:pt x="0" y="18288"/>
                </a:cubicBezTo>
                <a:cubicBezTo>
                  <a:pt x="95" y="14343"/>
                  <a:pt x="742" y="6860"/>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ext&#10;&#10;Description automatically generated">
            <a:extLst>
              <a:ext uri="{FF2B5EF4-FFF2-40B4-BE49-F238E27FC236}">
                <a16:creationId xmlns:a16="http://schemas.microsoft.com/office/drawing/2014/main" id="{9CE05E77-C70E-42BC-A7DC-6F14D59884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7654" y="3798478"/>
            <a:ext cx="3931920" cy="2211704"/>
          </a:xfrm>
          <a:prstGeom prst="rect">
            <a:avLst/>
          </a:prstGeom>
        </p:spPr>
      </p:pic>
    </p:spTree>
    <p:extLst>
      <p:ext uri="{BB962C8B-B14F-4D97-AF65-F5344CB8AC3E}">
        <p14:creationId xmlns:p14="http://schemas.microsoft.com/office/powerpoint/2010/main" val="2121294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colorful circles with text and images of different types of drinks">
            <a:extLst>
              <a:ext uri="{FF2B5EF4-FFF2-40B4-BE49-F238E27FC236}">
                <a16:creationId xmlns:a16="http://schemas.microsoft.com/office/drawing/2014/main" id="{B9EBCF51-8782-312A-D1D7-46C7715CAC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 y="429"/>
            <a:ext cx="12190476" cy="6857143"/>
          </a:xfrm>
          <a:prstGeom prst="rect">
            <a:avLst/>
          </a:prstGeom>
        </p:spPr>
      </p:pic>
    </p:spTree>
    <p:extLst>
      <p:ext uri="{BB962C8B-B14F-4D97-AF65-F5344CB8AC3E}">
        <p14:creationId xmlns:p14="http://schemas.microsoft.com/office/powerpoint/2010/main" val="164473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962834" y="-152431"/>
            <a:ext cx="6047069" cy="4535302"/>
            <a:chOff x="0" y="0"/>
            <a:chExt cx="812800" cy="609600"/>
          </a:xfrm>
        </p:grpSpPr>
        <p:sp>
          <p:nvSpPr>
            <p:cNvPr id="3" name="Freeform 3"/>
            <p:cNvSpPr/>
            <p:nvPr/>
          </p:nvSpPr>
          <p:spPr>
            <a:xfrm>
              <a:off x="0" y="0"/>
              <a:ext cx="812800" cy="609600"/>
            </a:xfrm>
            <a:custGeom>
              <a:avLst/>
              <a:gdLst/>
              <a:ahLst/>
              <a:cxnLst/>
              <a:rect l="l" t="t" r="r" b="b"/>
              <a:pathLst>
                <a:path w="812800" h="609600">
                  <a:moveTo>
                    <a:pt x="203200" y="0"/>
                  </a:moveTo>
                  <a:lnTo>
                    <a:pt x="812800" y="0"/>
                  </a:lnTo>
                  <a:lnTo>
                    <a:pt x="609600" y="609600"/>
                  </a:lnTo>
                  <a:lnTo>
                    <a:pt x="0" y="609600"/>
                  </a:lnTo>
                  <a:lnTo>
                    <a:pt x="203200" y="0"/>
                  </a:lnTo>
                  <a:close/>
                </a:path>
              </a:pathLst>
            </a:custGeom>
            <a:solidFill>
              <a:srgbClr val="9FC51B"/>
            </a:solidFill>
          </p:spPr>
          <p:txBody>
            <a:bodyPr/>
            <a:lstStyle/>
            <a:p>
              <a:endParaRPr lang="en-GB" sz="933"/>
            </a:p>
          </p:txBody>
        </p:sp>
        <p:sp>
          <p:nvSpPr>
            <p:cNvPr id="4" name="TextBox 4"/>
            <p:cNvSpPr txBox="1"/>
            <p:nvPr/>
          </p:nvSpPr>
          <p:spPr>
            <a:xfrm>
              <a:off x="101600" y="-38100"/>
              <a:ext cx="609600" cy="647700"/>
            </a:xfrm>
            <a:prstGeom prst="rect">
              <a:avLst/>
            </a:prstGeom>
          </p:spPr>
          <p:txBody>
            <a:bodyPr lIns="33867" tIns="33867" rIns="33867" bIns="33867" rtlCol="0" anchor="ctr"/>
            <a:lstStyle/>
            <a:p>
              <a:pPr algn="ctr">
                <a:lnSpc>
                  <a:spcPts val="1773"/>
                </a:lnSpc>
                <a:spcBef>
                  <a:spcPct val="0"/>
                </a:spcBef>
              </a:pPr>
              <a:endParaRPr sz="933"/>
            </a:p>
          </p:txBody>
        </p:sp>
      </p:grpSp>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751848" y="303011"/>
            <a:ext cx="2161873" cy="659371"/>
          </a:xfrm>
          <a:prstGeom prst="rect">
            <a:avLst/>
          </a:prstGeom>
        </p:spPr>
      </p:pic>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360498" y="2123788"/>
            <a:ext cx="2728955" cy="2640263"/>
          </a:xfrm>
          <a:prstGeom prst="rect">
            <a:avLst/>
          </a:prstGeom>
        </p:spPr>
      </p:pic>
      <p:grpSp>
        <p:nvGrpSpPr>
          <p:cNvPr id="10" name="Group 10"/>
          <p:cNvGrpSpPr/>
          <p:nvPr/>
        </p:nvGrpSpPr>
        <p:grpSpPr>
          <a:xfrm>
            <a:off x="5029353" y="1397000"/>
            <a:ext cx="6476847" cy="4673600"/>
            <a:chOff x="0" y="0"/>
            <a:chExt cx="2974366" cy="975524"/>
          </a:xfrm>
        </p:grpSpPr>
        <p:sp>
          <p:nvSpPr>
            <p:cNvPr id="11" name="Freeform 11"/>
            <p:cNvSpPr/>
            <p:nvPr/>
          </p:nvSpPr>
          <p:spPr>
            <a:xfrm>
              <a:off x="0" y="0"/>
              <a:ext cx="2974367" cy="975524"/>
            </a:xfrm>
            <a:custGeom>
              <a:avLst/>
              <a:gdLst/>
              <a:ahLst/>
              <a:cxnLst/>
              <a:rect l="l" t="t" r="r" b="b"/>
              <a:pathLst>
                <a:path w="2974367" h="975524">
                  <a:moveTo>
                    <a:pt x="0" y="0"/>
                  </a:moveTo>
                  <a:lnTo>
                    <a:pt x="2974367" y="0"/>
                  </a:lnTo>
                  <a:lnTo>
                    <a:pt x="2974367" y="975524"/>
                  </a:lnTo>
                  <a:lnTo>
                    <a:pt x="0" y="975524"/>
                  </a:lnTo>
                  <a:close/>
                </a:path>
              </a:pathLst>
            </a:custGeom>
            <a:solidFill>
              <a:srgbClr val="3D3D3D"/>
            </a:solidFill>
          </p:spPr>
          <p:txBody>
            <a:bodyPr/>
            <a:lstStyle/>
            <a:p>
              <a:endParaRPr lang="en-GB" sz="933"/>
            </a:p>
          </p:txBody>
        </p:sp>
        <p:sp>
          <p:nvSpPr>
            <p:cNvPr id="12" name="TextBox 12"/>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933"/>
            </a:p>
          </p:txBody>
        </p:sp>
      </p:grpSp>
      <p:sp>
        <p:nvSpPr>
          <p:cNvPr id="15" name="TextBox 15"/>
          <p:cNvSpPr txBox="1"/>
          <p:nvPr/>
        </p:nvSpPr>
        <p:spPr>
          <a:xfrm>
            <a:off x="5221948" y="2072988"/>
            <a:ext cx="6091659" cy="3783856"/>
          </a:xfrm>
          <a:prstGeom prst="rect">
            <a:avLst/>
          </a:prstGeom>
        </p:spPr>
        <p:txBody>
          <a:bodyPr lIns="0" tIns="0" rIns="0" bIns="0" rtlCol="0" anchor="t">
            <a:spAutoFit/>
          </a:bodyPr>
          <a:lstStyle/>
          <a:p>
            <a:pPr algn="ctr">
              <a:lnSpc>
                <a:spcPts val="2795"/>
              </a:lnSpc>
            </a:pPr>
            <a:r>
              <a:rPr lang="en-US" sz="2133" dirty="0">
                <a:solidFill>
                  <a:schemeClr val="bg1"/>
                </a:solidFill>
                <a:latin typeface="Century Gothic 2"/>
              </a:rPr>
              <a:t>A.B.V. (Alcohol by Volume): is the amount of alcohol contained in a drink and is calculated as a % of the total volume of the drink. </a:t>
            </a:r>
          </a:p>
          <a:p>
            <a:pPr>
              <a:lnSpc>
                <a:spcPts val="2795"/>
              </a:lnSpc>
            </a:pPr>
            <a:endParaRPr lang="en-US" sz="2133" dirty="0">
              <a:solidFill>
                <a:schemeClr val="bg1"/>
              </a:solidFill>
              <a:latin typeface="Century Gothic 2"/>
            </a:endParaRPr>
          </a:p>
          <a:p>
            <a:pPr>
              <a:spcBef>
                <a:spcPts val="500"/>
              </a:spcBef>
              <a:spcAft>
                <a:spcPts val="400"/>
              </a:spcAft>
            </a:pPr>
            <a:r>
              <a:rPr lang="en-GB" sz="2133" dirty="0">
                <a:solidFill>
                  <a:schemeClr val="bg1"/>
                </a:solidFill>
                <a:latin typeface="Century Gothic 2"/>
              </a:rPr>
              <a:t>1 - Multiply the total volume of the drink (in millilitres) by its alcohol volume (ABV%)</a:t>
            </a:r>
          </a:p>
          <a:p>
            <a:pPr>
              <a:spcBef>
                <a:spcPts val="500"/>
              </a:spcBef>
              <a:spcAft>
                <a:spcPts val="1000"/>
              </a:spcAft>
            </a:pPr>
            <a:r>
              <a:rPr lang="en-GB" sz="2133" dirty="0">
                <a:solidFill>
                  <a:schemeClr val="bg1"/>
                </a:solidFill>
                <a:latin typeface="Century Gothic 2"/>
              </a:rPr>
              <a:t>2 - Divide the result by 1,000 = Units</a:t>
            </a:r>
          </a:p>
          <a:p>
            <a:pPr algn="ctr">
              <a:lnSpc>
                <a:spcPts val="2795"/>
              </a:lnSpc>
            </a:pPr>
            <a:endParaRPr lang="en-US" sz="1997" dirty="0">
              <a:solidFill>
                <a:srgbClr val="FFFFFF"/>
              </a:solidFill>
              <a:latin typeface="Century Gothic 1"/>
            </a:endParaRPr>
          </a:p>
          <a:p>
            <a:pPr algn="ctr">
              <a:lnSpc>
                <a:spcPts val="2795"/>
              </a:lnSpc>
            </a:pPr>
            <a:endParaRPr lang="en-US" sz="1997" dirty="0">
              <a:solidFill>
                <a:srgbClr val="FFFFFF"/>
              </a:solidFill>
              <a:latin typeface="Century Gothic 1"/>
            </a:endParaRPr>
          </a:p>
          <a:p>
            <a:pPr algn="ctr">
              <a:lnSpc>
                <a:spcPts val="2795"/>
              </a:lnSpc>
            </a:pPr>
            <a:endParaRPr lang="en-US" sz="1997" dirty="0">
              <a:solidFill>
                <a:srgbClr val="FFFFFF"/>
              </a:solidFill>
              <a:latin typeface="Century Gothic 1"/>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962834" y="-152431"/>
            <a:ext cx="6047069" cy="4535302"/>
            <a:chOff x="0" y="0"/>
            <a:chExt cx="812800" cy="609600"/>
          </a:xfrm>
        </p:grpSpPr>
        <p:sp>
          <p:nvSpPr>
            <p:cNvPr id="3" name="Freeform 3"/>
            <p:cNvSpPr/>
            <p:nvPr/>
          </p:nvSpPr>
          <p:spPr>
            <a:xfrm>
              <a:off x="0" y="0"/>
              <a:ext cx="812800" cy="609600"/>
            </a:xfrm>
            <a:custGeom>
              <a:avLst/>
              <a:gdLst/>
              <a:ahLst/>
              <a:cxnLst/>
              <a:rect l="l" t="t" r="r" b="b"/>
              <a:pathLst>
                <a:path w="812800" h="609600">
                  <a:moveTo>
                    <a:pt x="203200" y="0"/>
                  </a:moveTo>
                  <a:lnTo>
                    <a:pt x="812800" y="0"/>
                  </a:lnTo>
                  <a:lnTo>
                    <a:pt x="609600" y="609600"/>
                  </a:lnTo>
                  <a:lnTo>
                    <a:pt x="0" y="609600"/>
                  </a:lnTo>
                  <a:lnTo>
                    <a:pt x="203200" y="0"/>
                  </a:lnTo>
                  <a:close/>
                </a:path>
              </a:pathLst>
            </a:custGeom>
            <a:solidFill>
              <a:srgbClr val="9FC51B"/>
            </a:solidFill>
          </p:spPr>
          <p:txBody>
            <a:bodyPr/>
            <a:lstStyle/>
            <a:p>
              <a:endParaRPr lang="en-GB" sz="933"/>
            </a:p>
          </p:txBody>
        </p:sp>
        <p:sp>
          <p:nvSpPr>
            <p:cNvPr id="4" name="TextBox 4"/>
            <p:cNvSpPr txBox="1"/>
            <p:nvPr/>
          </p:nvSpPr>
          <p:spPr>
            <a:xfrm>
              <a:off x="101600" y="-38100"/>
              <a:ext cx="609600" cy="647700"/>
            </a:xfrm>
            <a:prstGeom prst="rect">
              <a:avLst/>
            </a:prstGeom>
          </p:spPr>
          <p:txBody>
            <a:bodyPr lIns="33867" tIns="33867" rIns="33867" bIns="33867" rtlCol="0" anchor="ctr"/>
            <a:lstStyle/>
            <a:p>
              <a:pPr algn="ctr">
                <a:lnSpc>
                  <a:spcPts val="1773"/>
                </a:lnSpc>
                <a:spcBef>
                  <a:spcPct val="0"/>
                </a:spcBef>
              </a:pPr>
              <a:endParaRPr sz="933"/>
            </a:p>
          </p:txBody>
        </p:sp>
      </p:grpSp>
      <p:sp>
        <p:nvSpPr>
          <p:cNvPr id="7" name="TextBox 7"/>
          <p:cNvSpPr txBox="1"/>
          <p:nvPr/>
        </p:nvSpPr>
        <p:spPr>
          <a:xfrm>
            <a:off x="279212" y="376367"/>
            <a:ext cx="813177" cy="864000"/>
          </a:xfrm>
          <a:prstGeom prst="rect">
            <a:avLst/>
          </a:prstGeom>
        </p:spPr>
        <p:txBody>
          <a:bodyPr lIns="33867" tIns="33867" rIns="33867" bIns="33867" rtlCol="0" anchor="ctr"/>
          <a:lstStyle/>
          <a:p>
            <a:pPr algn="ctr">
              <a:lnSpc>
                <a:spcPts val="1773"/>
              </a:lnSpc>
              <a:spcBef>
                <a:spcPct val="0"/>
              </a:spcBef>
            </a:pPr>
            <a:endParaRPr sz="933"/>
          </a:p>
        </p:txBody>
      </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751848" y="303011"/>
            <a:ext cx="2161873" cy="659371"/>
          </a:xfrm>
          <a:prstGeom prst="rect">
            <a:avLst/>
          </a:prstGeom>
        </p:spPr>
      </p:pic>
      <p:sp>
        <p:nvSpPr>
          <p:cNvPr id="14" name="TextBox 13">
            <a:extLst>
              <a:ext uri="{FF2B5EF4-FFF2-40B4-BE49-F238E27FC236}">
                <a16:creationId xmlns:a16="http://schemas.microsoft.com/office/drawing/2014/main" id="{B5BC2914-AA51-5D41-2CCB-EC0FF06B0283}"/>
              </a:ext>
            </a:extLst>
          </p:cNvPr>
          <p:cNvSpPr txBox="1"/>
          <p:nvPr/>
        </p:nvSpPr>
        <p:spPr>
          <a:xfrm>
            <a:off x="1273483" y="563216"/>
            <a:ext cx="4216400" cy="717248"/>
          </a:xfrm>
          <a:prstGeom prst="rect">
            <a:avLst/>
          </a:prstGeom>
          <a:noFill/>
        </p:spPr>
        <p:txBody>
          <a:bodyPr wrap="square">
            <a:spAutoFit/>
          </a:bodyPr>
          <a:lstStyle/>
          <a:p>
            <a:pPr>
              <a:lnSpc>
                <a:spcPts val="5133"/>
              </a:lnSpc>
            </a:pPr>
            <a:r>
              <a:rPr lang="en-US" sz="3700" dirty="0">
                <a:solidFill>
                  <a:srgbClr val="5E1B6D"/>
                </a:solidFill>
                <a:latin typeface="Century Gothic 1"/>
              </a:rPr>
              <a:t>Activity</a:t>
            </a:r>
          </a:p>
        </p:txBody>
      </p:sp>
      <p:pic>
        <p:nvPicPr>
          <p:cNvPr id="5" name="Picture 9">
            <a:extLst>
              <a:ext uri="{FF2B5EF4-FFF2-40B4-BE49-F238E27FC236}">
                <a16:creationId xmlns:a16="http://schemas.microsoft.com/office/drawing/2014/main" id="{5A1A1B3B-473C-A2D8-03F3-00653CD85D1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731522" y="2108868"/>
            <a:ext cx="2728955" cy="264026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2938" y="-152431"/>
            <a:ext cx="2537173" cy="2422437"/>
            <a:chOff x="0" y="0"/>
            <a:chExt cx="638473" cy="609600"/>
          </a:xfrm>
        </p:grpSpPr>
        <p:sp>
          <p:nvSpPr>
            <p:cNvPr id="3" name="Freeform 3"/>
            <p:cNvSpPr/>
            <p:nvPr/>
          </p:nvSpPr>
          <p:spPr>
            <a:xfrm>
              <a:off x="0" y="0"/>
              <a:ext cx="638473" cy="609600"/>
            </a:xfrm>
            <a:custGeom>
              <a:avLst/>
              <a:gdLst/>
              <a:ahLst/>
              <a:cxnLst/>
              <a:rect l="l" t="t" r="r" b="b"/>
              <a:pathLst>
                <a:path w="638473" h="609600">
                  <a:moveTo>
                    <a:pt x="203200" y="0"/>
                  </a:moveTo>
                  <a:lnTo>
                    <a:pt x="638473" y="0"/>
                  </a:lnTo>
                  <a:lnTo>
                    <a:pt x="435273" y="609600"/>
                  </a:lnTo>
                  <a:lnTo>
                    <a:pt x="0" y="609600"/>
                  </a:lnTo>
                  <a:lnTo>
                    <a:pt x="203200" y="0"/>
                  </a:lnTo>
                  <a:close/>
                </a:path>
              </a:pathLst>
            </a:custGeom>
            <a:solidFill>
              <a:srgbClr val="5E1B6D"/>
            </a:solidFill>
          </p:spPr>
          <p:txBody>
            <a:bodyPr/>
            <a:lstStyle/>
            <a:p>
              <a:endParaRPr lang="en-GB" sz="933"/>
            </a:p>
          </p:txBody>
        </p:sp>
        <p:sp>
          <p:nvSpPr>
            <p:cNvPr id="4" name="TextBox 4"/>
            <p:cNvSpPr txBox="1"/>
            <p:nvPr/>
          </p:nvSpPr>
          <p:spPr>
            <a:xfrm>
              <a:off x="101600" y="-38100"/>
              <a:ext cx="609600" cy="647700"/>
            </a:xfrm>
            <a:prstGeom prst="rect">
              <a:avLst/>
            </a:prstGeom>
          </p:spPr>
          <p:txBody>
            <a:bodyPr lIns="33867" tIns="33867" rIns="33867" bIns="33867" rtlCol="0" anchor="ctr"/>
            <a:lstStyle/>
            <a:p>
              <a:pPr algn="ctr">
                <a:lnSpc>
                  <a:spcPts val="1773"/>
                </a:lnSpc>
                <a:spcBef>
                  <a:spcPct val="0"/>
                </a:spcBef>
              </a:pPr>
              <a:endParaRPr sz="933"/>
            </a:p>
          </p:txBody>
        </p:sp>
      </p:grpSp>
      <p:grpSp>
        <p:nvGrpSpPr>
          <p:cNvPr id="5" name="Group 5"/>
          <p:cNvGrpSpPr/>
          <p:nvPr/>
        </p:nvGrpSpPr>
        <p:grpSpPr>
          <a:xfrm>
            <a:off x="-4673391" y="-136556"/>
            <a:ext cx="6047069" cy="4535302"/>
            <a:chOff x="0" y="0"/>
            <a:chExt cx="812800" cy="609600"/>
          </a:xfrm>
        </p:grpSpPr>
        <p:sp>
          <p:nvSpPr>
            <p:cNvPr id="6" name="Freeform 6"/>
            <p:cNvSpPr/>
            <p:nvPr/>
          </p:nvSpPr>
          <p:spPr>
            <a:xfrm>
              <a:off x="0" y="0"/>
              <a:ext cx="812800" cy="609600"/>
            </a:xfrm>
            <a:custGeom>
              <a:avLst/>
              <a:gdLst/>
              <a:ahLst/>
              <a:cxnLst/>
              <a:rect l="l" t="t" r="r" b="b"/>
              <a:pathLst>
                <a:path w="812800" h="609600">
                  <a:moveTo>
                    <a:pt x="203200" y="0"/>
                  </a:moveTo>
                  <a:lnTo>
                    <a:pt x="812800" y="0"/>
                  </a:lnTo>
                  <a:lnTo>
                    <a:pt x="609600" y="609600"/>
                  </a:lnTo>
                  <a:lnTo>
                    <a:pt x="0" y="609600"/>
                  </a:lnTo>
                  <a:lnTo>
                    <a:pt x="203200" y="0"/>
                  </a:lnTo>
                  <a:close/>
                </a:path>
              </a:pathLst>
            </a:custGeom>
            <a:solidFill>
              <a:srgbClr val="9FC51B"/>
            </a:solidFill>
          </p:spPr>
          <p:txBody>
            <a:bodyPr/>
            <a:lstStyle/>
            <a:p>
              <a:endParaRPr lang="en-GB" sz="933"/>
            </a:p>
          </p:txBody>
        </p:sp>
        <p:sp>
          <p:nvSpPr>
            <p:cNvPr id="7" name="TextBox 7"/>
            <p:cNvSpPr txBox="1"/>
            <p:nvPr/>
          </p:nvSpPr>
          <p:spPr>
            <a:xfrm>
              <a:off x="101600" y="-38100"/>
              <a:ext cx="609600" cy="647700"/>
            </a:xfrm>
            <a:prstGeom prst="rect">
              <a:avLst/>
            </a:prstGeom>
          </p:spPr>
          <p:txBody>
            <a:bodyPr lIns="33867" tIns="33867" rIns="33867" bIns="33867" rtlCol="0" anchor="ctr"/>
            <a:lstStyle/>
            <a:p>
              <a:pPr algn="ctr">
                <a:lnSpc>
                  <a:spcPts val="1773"/>
                </a:lnSpc>
                <a:spcBef>
                  <a:spcPct val="0"/>
                </a:spcBef>
              </a:pPr>
              <a:endParaRPr sz="933"/>
            </a:p>
          </p:txBody>
        </p:sp>
      </p:grpSp>
      <p:pic>
        <p:nvPicPr>
          <p:cNvPr id="11" name="Picture 1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853448" y="404611"/>
            <a:ext cx="2161873" cy="659371"/>
          </a:xfrm>
          <a:prstGeom prst="rect">
            <a:avLst/>
          </a:prstGeom>
        </p:spPr>
      </p:pic>
      <p:pic>
        <p:nvPicPr>
          <p:cNvPr id="12"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396969" y="1230020"/>
            <a:ext cx="1135335" cy="1419169"/>
          </a:xfrm>
          <a:prstGeom prst="rect">
            <a:avLst/>
          </a:prstGeom>
        </p:spPr>
      </p:pic>
      <p:pic>
        <p:nvPicPr>
          <p:cNvPr id="13"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746138" y="1268418"/>
            <a:ext cx="1288470" cy="1437441"/>
          </a:xfrm>
          <a:prstGeom prst="rect">
            <a:avLst/>
          </a:prstGeom>
        </p:spPr>
      </p:pic>
      <p:sp>
        <p:nvSpPr>
          <p:cNvPr id="14" name="TextBox 14"/>
          <p:cNvSpPr txBox="1"/>
          <p:nvPr/>
        </p:nvSpPr>
        <p:spPr>
          <a:xfrm>
            <a:off x="1332100" y="492996"/>
            <a:ext cx="7417347" cy="624851"/>
          </a:xfrm>
          <a:prstGeom prst="rect">
            <a:avLst/>
          </a:prstGeom>
        </p:spPr>
        <p:txBody>
          <a:bodyPr lIns="0" tIns="0" rIns="0" bIns="0" rtlCol="0" anchor="t">
            <a:spAutoFit/>
          </a:bodyPr>
          <a:lstStyle/>
          <a:p>
            <a:pPr>
              <a:lnSpc>
                <a:spcPts val="5133"/>
              </a:lnSpc>
            </a:pPr>
            <a:r>
              <a:rPr lang="en-US" sz="3700" dirty="0">
                <a:solidFill>
                  <a:srgbClr val="5E1B6D"/>
                </a:solidFill>
                <a:latin typeface="Century Gothic 1"/>
              </a:rPr>
              <a:t>Impact of Alcohol Use</a:t>
            </a:r>
          </a:p>
        </p:txBody>
      </p:sp>
      <p:sp>
        <p:nvSpPr>
          <p:cNvPr id="16" name="TextBox 16"/>
          <p:cNvSpPr txBox="1"/>
          <p:nvPr/>
        </p:nvSpPr>
        <p:spPr>
          <a:xfrm>
            <a:off x="1040953" y="2728797"/>
            <a:ext cx="3942832" cy="317395"/>
          </a:xfrm>
          <a:prstGeom prst="rect">
            <a:avLst/>
          </a:prstGeom>
        </p:spPr>
        <p:txBody>
          <a:bodyPr lIns="0" tIns="0" rIns="0" bIns="0" rtlCol="0" anchor="t">
            <a:spAutoFit/>
          </a:bodyPr>
          <a:lstStyle/>
          <a:p>
            <a:pPr algn="ctr">
              <a:lnSpc>
                <a:spcPts val="2572"/>
              </a:lnSpc>
            </a:pPr>
            <a:r>
              <a:rPr lang="en-US" sz="1800" dirty="0">
                <a:solidFill>
                  <a:schemeClr val="tx1"/>
                </a:solidFill>
                <a:latin typeface="Century Gothic 1"/>
              </a:rPr>
              <a:t>Psychological</a:t>
            </a:r>
          </a:p>
        </p:txBody>
      </p:sp>
      <p:sp>
        <p:nvSpPr>
          <p:cNvPr id="17" name="TextBox 17"/>
          <p:cNvSpPr txBox="1"/>
          <p:nvPr/>
        </p:nvSpPr>
        <p:spPr>
          <a:xfrm>
            <a:off x="6617824" y="2779915"/>
            <a:ext cx="3612878" cy="296813"/>
          </a:xfrm>
          <a:prstGeom prst="rect">
            <a:avLst/>
          </a:prstGeom>
        </p:spPr>
        <p:txBody>
          <a:bodyPr lIns="0" tIns="0" rIns="0" bIns="0" rtlCol="0" anchor="t">
            <a:spAutoFit/>
          </a:bodyPr>
          <a:lstStyle/>
          <a:p>
            <a:pPr algn="ctr">
              <a:lnSpc>
                <a:spcPts val="2357"/>
              </a:lnSpc>
            </a:pPr>
            <a:r>
              <a:rPr lang="en-US" sz="1800" dirty="0">
                <a:solidFill>
                  <a:schemeClr val="tx1"/>
                </a:solidFill>
                <a:latin typeface="Century Gothic 1"/>
              </a:rPr>
              <a:t>Physical</a:t>
            </a:r>
          </a:p>
        </p:txBody>
      </p:sp>
      <p:grpSp>
        <p:nvGrpSpPr>
          <p:cNvPr id="49" name="Group 48">
            <a:extLst>
              <a:ext uri="{FF2B5EF4-FFF2-40B4-BE49-F238E27FC236}">
                <a16:creationId xmlns:a16="http://schemas.microsoft.com/office/drawing/2014/main" id="{1E3DFAA1-34D4-5FB4-FD4E-4950D90C025D}"/>
              </a:ext>
            </a:extLst>
          </p:cNvPr>
          <p:cNvGrpSpPr/>
          <p:nvPr/>
        </p:nvGrpSpPr>
        <p:grpSpPr>
          <a:xfrm>
            <a:off x="786177" y="3205222"/>
            <a:ext cx="4400516" cy="3035727"/>
            <a:chOff x="1179265" y="4807833"/>
            <a:chExt cx="6600775" cy="4553591"/>
          </a:xfrm>
        </p:grpSpPr>
        <p:sp>
          <p:nvSpPr>
            <p:cNvPr id="18" name="TextBox 18"/>
            <p:cNvSpPr txBox="1"/>
            <p:nvPr/>
          </p:nvSpPr>
          <p:spPr>
            <a:xfrm>
              <a:off x="3347937" y="6199692"/>
              <a:ext cx="2354641" cy="541206"/>
            </a:xfrm>
            <a:prstGeom prst="rect">
              <a:avLst/>
            </a:prstGeom>
          </p:spPr>
          <p:txBody>
            <a:bodyPr wrap="square" lIns="0" tIns="0" rIns="0" bIns="0" rtlCol="0" anchor="t">
              <a:spAutoFit/>
            </a:bodyPr>
            <a:lstStyle/>
            <a:p>
              <a:pPr algn="ctr">
                <a:lnSpc>
                  <a:spcPts val="2988"/>
                </a:lnSpc>
              </a:pPr>
              <a:r>
                <a:rPr lang="en-US" sz="2134" dirty="0">
                  <a:solidFill>
                    <a:srgbClr val="F08300"/>
                  </a:solidFill>
                  <a:latin typeface="Century Gothic 1 Bold"/>
                </a:rPr>
                <a:t>Anger</a:t>
              </a:r>
            </a:p>
          </p:txBody>
        </p:sp>
        <p:sp>
          <p:nvSpPr>
            <p:cNvPr id="19" name="TextBox 19"/>
            <p:cNvSpPr txBox="1"/>
            <p:nvPr/>
          </p:nvSpPr>
          <p:spPr>
            <a:xfrm>
              <a:off x="1179265" y="5569946"/>
              <a:ext cx="1961032" cy="711734"/>
            </a:xfrm>
            <a:prstGeom prst="rect">
              <a:avLst/>
            </a:prstGeom>
          </p:spPr>
          <p:txBody>
            <a:bodyPr lIns="0" tIns="0" rIns="0" bIns="0" rtlCol="0" anchor="t">
              <a:spAutoFit/>
            </a:bodyPr>
            <a:lstStyle/>
            <a:p>
              <a:pPr algn="ctr">
                <a:lnSpc>
                  <a:spcPts val="2053"/>
                </a:lnSpc>
              </a:pPr>
              <a:r>
                <a:rPr lang="en-US" sz="1466" dirty="0">
                  <a:solidFill>
                    <a:srgbClr val="B52372"/>
                  </a:solidFill>
                  <a:latin typeface="Century Gothic 1 Bold"/>
                </a:rPr>
                <a:t>Memory </a:t>
              </a:r>
            </a:p>
            <a:p>
              <a:pPr algn="ctr">
                <a:lnSpc>
                  <a:spcPts val="1569"/>
                </a:lnSpc>
              </a:pPr>
              <a:r>
                <a:rPr lang="en-US" sz="1466" dirty="0">
                  <a:solidFill>
                    <a:srgbClr val="B52372"/>
                  </a:solidFill>
                  <a:latin typeface="Century Gothic 1 Bold"/>
                </a:rPr>
                <a:t>loss</a:t>
              </a:r>
            </a:p>
          </p:txBody>
        </p:sp>
        <p:sp>
          <p:nvSpPr>
            <p:cNvPr id="20" name="TextBox 20"/>
            <p:cNvSpPr txBox="1"/>
            <p:nvPr/>
          </p:nvSpPr>
          <p:spPr>
            <a:xfrm>
              <a:off x="2707975" y="5245854"/>
              <a:ext cx="3295242" cy="630077"/>
            </a:xfrm>
            <a:prstGeom prst="rect">
              <a:avLst/>
            </a:prstGeom>
          </p:spPr>
          <p:txBody>
            <a:bodyPr lIns="0" tIns="0" rIns="0" bIns="0" rtlCol="0" anchor="t">
              <a:spAutoFit/>
            </a:bodyPr>
            <a:lstStyle/>
            <a:p>
              <a:pPr algn="ctr">
                <a:lnSpc>
                  <a:spcPts val="3450"/>
                </a:lnSpc>
              </a:pPr>
              <a:r>
                <a:rPr lang="en-US" sz="2464" dirty="0">
                  <a:solidFill>
                    <a:srgbClr val="9FC51B"/>
                  </a:solidFill>
                  <a:latin typeface="Century Gothic 1 Bold"/>
                </a:rPr>
                <a:t>Depression</a:t>
              </a:r>
            </a:p>
          </p:txBody>
        </p:sp>
        <p:sp>
          <p:nvSpPr>
            <p:cNvPr id="21" name="TextBox 21"/>
            <p:cNvSpPr txBox="1"/>
            <p:nvPr/>
          </p:nvSpPr>
          <p:spPr>
            <a:xfrm>
              <a:off x="5514645" y="5038514"/>
              <a:ext cx="1961032" cy="754437"/>
            </a:xfrm>
            <a:prstGeom prst="rect">
              <a:avLst/>
            </a:prstGeom>
          </p:spPr>
          <p:txBody>
            <a:bodyPr lIns="0" tIns="0" rIns="0" bIns="0" rtlCol="0" anchor="t">
              <a:spAutoFit/>
            </a:bodyPr>
            <a:lstStyle/>
            <a:p>
              <a:pPr algn="ctr">
                <a:lnSpc>
                  <a:spcPts val="1951"/>
                </a:lnSpc>
              </a:pPr>
              <a:r>
                <a:rPr lang="en-US" sz="1599" dirty="0">
                  <a:solidFill>
                    <a:srgbClr val="5E1B6D"/>
                  </a:solidFill>
                  <a:latin typeface="Century Gothic 1 Bold"/>
                </a:rPr>
                <a:t>Lowered inhibitions</a:t>
              </a:r>
            </a:p>
          </p:txBody>
        </p:sp>
        <p:sp>
          <p:nvSpPr>
            <p:cNvPr id="23" name="TextBox 23"/>
            <p:cNvSpPr txBox="1"/>
            <p:nvPr/>
          </p:nvSpPr>
          <p:spPr>
            <a:xfrm>
              <a:off x="3854421" y="4861335"/>
              <a:ext cx="1961032" cy="377411"/>
            </a:xfrm>
            <a:prstGeom prst="rect">
              <a:avLst/>
            </a:prstGeom>
          </p:spPr>
          <p:txBody>
            <a:bodyPr lIns="0" tIns="0" rIns="0" bIns="0" rtlCol="0" anchor="t">
              <a:spAutoFit/>
            </a:bodyPr>
            <a:lstStyle/>
            <a:p>
              <a:pPr algn="ctr">
                <a:lnSpc>
                  <a:spcPts val="2053"/>
                </a:lnSpc>
              </a:pPr>
              <a:r>
                <a:rPr lang="en-US" sz="1466">
                  <a:solidFill>
                    <a:srgbClr val="954B97"/>
                  </a:solidFill>
                  <a:latin typeface="Century Gothic 1 Bold"/>
                </a:rPr>
                <a:t>Regret</a:t>
              </a:r>
            </a:p>
          </p:txBody>
        </p:sp>
        <p:sp>
          <p:nvSpPr>
            <p:cNvPr id="24" name="TextBox 24"/>
            <p:cNvSpPr txBox="1"/>
            <p:nvPr/>
          </p:nvSpPr>
          <p:spPr>
            <a:xfrm>
              <a:off x="2487163" y="7108196"/>
              <a:ext cx="2347773" cy="449835"/>
            </a:xfrm>
            <a:prstGeom prst="rect">
              <a:avLst/>
            </a:prstGeom>
          </p:spPr>
          <p:txBody>
            <a:bodyPr lIns="0" tIns="0" rIns="0" bIns="0" rtlCol="0" anchor="t">
              <a:spAutoFit/>
            </a:bodyPr>
            <a:lstStyle/>
            <a:p>
              <a:pPr algn="ctr">
                <a:lnSpc>
                  <a:spcPts val="2458"/>
                </a:lnSpc>
              </a:pPr>
              <a:r>
                <a:rPr lang="en-US" sz="1755" dirty="0">
                  <a:solidFill>
                    <a:srgbClr val="A0C515"/>
                  </a:solidFill>
                  <a:latin typeface="Century Gothic 1 Bold"/>
                </a:rPr>
                <a:t>Addiction</a:t>
              </a:r>
            </a:p>
          </p:txBody>
        </p:sp>
        <p:sp>
          <p:nvSpPr>
            <p:cNvPr id="25" name="TextBox 25"/>
            <p:cNvSpPr txBox="1"/>
            <p:nvPr/>
          </p:nvSpPr>
          <p:spPr>
            <a:xfrm>
              <a:off x="4385473" y="7499067"/>
              <a:ext cx="2501175" cy="470034"/>
            </a:xfrm>
            <a:prstGeom prst="rect">
              <a:avLst/>
            </a:prstGeom>
          </p:spPr>
          <p:txBody>
            <a:bodyPr lIns="0" tIns="0" rIns="0" bIns="0" rtlCol="0" anchor="t">
              <a:spAutoFit/>
            </a:bodyPr>
            <a:lstStyle/>
            <a:p>
              <a:pPr algn="ctr">
                <a:lnSpc>
                  <a:spcPts val="2619"/>
                </a:lnSpc>
              </a:pPr>
              <a:r>
                <a:rPr lang="en-US" sz="1870" dirty="0">
                  <a:solidFill>
                    <a:srgbClr val="B52372"/>
                  </a:solidFill>
                  <a:latin typeface="Century Gothic 1 Bold"/>
                </a:rPr>
                <a:t>Anxiety</a:t>
              </a:r>
            </a:p>
          </p:txBody>
        </p:sp>
        <p:sp>
          <p:nvSpPr>
            <p:cNvPr id="26" name="TextBox 26"/>
            <p:cNvSpPr txBox="1"/>
            <p:nvPr/>
          </p:nvSpPr>
          <p:spPr>
            <a:xfrm>
              <a:off x="5169123" y="6792995"/>
              <a:ext cx="1961031" cy="377411"/>
            </a:xfrm>
            <a:prstGeom prst="rect">
              <a:avLst/>
            </a:prstGeom>
          </p:spPr>
          <p:txBody>
            <a:bodyPr lIns="0" tIns="0" rIns="0" bIns="0" rtlCol="0" anchor="t">
              <a:spAutoFit/>
            </a:bodyPr>
            <a:lstStyle/>
            <a:p>
              <a:pPr algn="ctr">
                <a:lnSpc>
                  <a:spcPts val="2053"/>
                </a:lnSpc>
              </a:pPr>
              <a:r>
                <a:rPr lang="en-US" sz="1466" dirty="0">
                  <a:solidFill>
                    <a:srgbClr val="EC6907"/>
                  </a:solidFill>
                  <a:latin typeface="Century Gothic 1 Bold"/>
                </a:rPr>
                <a:t>Panic attacks</a:t>
              </a:r>
            </a:p>
          </p:txBody>
        </p:sp>
        <p:sp>
          <p:nvSpPr>
            <p:cNvPr id="27" name="TextBox 27"/>
            <p:cNvSpPr txBox="1"/>
            <p:nvPr/>
          </p:nvSpPr>
          <p:spPr>
            <a:xfrm>
              <a:off x="1646463" y="7581476"/>
              <a:ext cx="3753396" cy="705194"/>
            </a:xfrm>
            <a:prstGeom prst="rect">
              <a:avLst/>
            </a:prstGeom>
          </p:spPr>
          <p:txBody>
            <a:bodyPr lIns="0" tIns="0" rIns="0" bIns="0" rtlCol="0" anchor="t">
              <a:spAutoFit/>
            </a:bodyPr>
            <a:lstStyle/>
            <a:p>
              <a:pPr algn="ctr">
                <a:lnSpc>
                  <a:spcPts val="3930"/>
                </a:lnSpc>
              </a:pPr>
              <a:r>
                <a:rPr lang="en-US" sz="2807" dirty="0">
                  <a:solidFill>
                    <a:srgbClr val="5E1B6D"/>
                  </a:solidFill>
                  <a:latin typeface="Century Gothic 1 Bold"/>
                </a:rPr>
                <a:t>Paranoia</a:t>
              </a:r>
            </a:p>
          </p:txBody>
        </p:sp>
        <p:sp>
          <p:nvSpPr>
            <p:cNvPr id="28" name="TextBox 28"/>
            <p:cNvSpPr txBox="1"/>
            <p:nvPr/>
          </p:nvSpPr>
          <p:spPr>
            <a:xfrm>
              <a:off x="2194198" y="4807833"/>
              <a:ext cx="1961032" cy="377411"/>
            </a:xfrm>
            <a:prstGeom prst="rect">
              <a:avLst/>
            </a:prstGeom>
          </p:spPr>
          <p:txBody>
            <a:bodyPr lIns="0" tIns="0" rIns="0" bIns="0" rtlCol="0" anchor="t">
              <a:spAutoFit/>
            </a:bodyPr>
            <a:lstStyle/>
            <a:p>
              <a:pPr algn="ctr">
                <a:lnSpc>
                  <a:spcPts val="2053"/>
                </a:lnSpc>
              </a:pPr>
              <a:r>
                <a:rPr lang="en-US" sz="1466">
                  <a:solidFill>
                    <a:srgbClr val="EF5BA1"/>
                  </a:solidFill>
                  <a:latin typeface="Century Gothic 1 Bold"/>
                </a:rPr>
                <a:t>Insomnia</a:t>
              </a:r>
            </a:p>
          </p:txBody>
        </p:sp>
        <p:sp>
          <p:nvSpPr>
            <p:cNvPr id="29" name="TextBox 29"/>
            <p:cNvSpPr txBox="1"/>
            <p:nvPr/>
          </p:nvSpPr>
          <p:spPr>
            <a:xfrm>
              <a:off x="5819007" y="6015599"/>
              <a:ext cx="1961033" cy="808491"/>
            </a:xfrm>
            <a:prstGeom prst="rect">
              <a:avLst/>
            </a:prstGeom>
          </p:spPr>
          <p:txBody>
            <a:bodyPr wrap="square" lIns="0" tIns="0" rIns="0" bIns="0" rtlCol="0" anchor="t">
              <a:spAutoFit/>
            </a:bodyPr>
            <a:lstStyle/>
            <a:p>
              <a:pPr algn="ctr">
                <a:lnSpc>
                  <a:spcPts val="2053"/>
                </a:lnSpc>
              </a:pPr>
              <a:r>
                <a:rPr lang="en-US" sz="2000" dirty="0">
                  <a:solidFill>
                    <a:srgbClr val="9FC51B"/>
                  </a:solidFill>
                  <a:latin typeface="Century Gothic 1 Bold"/>
                </a:rPr>
                <a:t>Poor social skills</a:t>
              </a:r>
            </a:p>
          </p:txBody>
        </p:sp>
        <p:sp>
          <p:nvSpPr>
            <p:cNvPr id="30" name="TextBox 30"/>
            <p:cNvSpPr txBox="1"/>
            <p:nvPr/>
          </p:nvSpPr>
          <p:spPr>
            <a:xfrm>
              <a:off x="2039122" y="8206203"/>
              <a:ext cx="4948095" cy="1155221"/>
            </a:xfrm>
            <a:prstGeom prst="rect">
              <a:avLst/>
            </a:prstGeom>
          </p:spPr>
          <p:txBody>
            <a:bodyPr wrap="square" lIns="0" tIns="0" rIns="0" bIns="0" rtlCol="0" anchor="t">
              <a:spAutoFit/>
            </a:bodyPr>
            <a:lstStyle/>
            <a:p>
              <a:pPr algn="ctr">
                <a:lnSpc>
                  <a:spcPts val="3079"/>
                </a:lnSpc>
              </a:pPr>
              <a:r>
                <a:rPr lang="en-US" sz="2199" dirty="0">
                  <a:solidFill>
                    <a:srgbClr val="F08300"/>
                  </a:solidFill>
                  <a:latin typeface="Century Gothic 1 Bold"/>
                </a:rPr>
                <a:t>Wernicke-Korsakoff Syndrome</a:t>
              </a:r>
            </a:p>
          </p:txBody>
        </p:sp>
        <p:sp>
          <p:nvSpPr>
            <p:cNvPr id="31" name="TextBox 31"/>
            <p:cNvSpPr txBox="1"/>
            <p:nvPr/>
          </p:nvSpPr>
          <p:spPr>
            <a:xfrm>
              <a:off x="1561429" y="6353459"/>
              <a:ext cx="1961033" cy="781368"/>
            </a:xfrm>
            <a:prstGeom prst="rect">
              <a:avLst/>
            </a:prstGeom>
          </p:spPr>
          <p:txBody>
            <a:bodyPr lIns="0" tIns="0" rIns="0" bIns="0" rtlCol="0" anchor="t">
              <a:spAutoFit/>
            </a:bodyPr>
            <a:lstStyle/>
            <a:p>
              <a:pPr algn="ctr">
                <a:lnSpc>
                  <a:spcPts val="2053"/>
                </a:lnSpc>
              </a:pPr>
              <a:r>
                <a:rPr lang="en-US" sz="1466" dirty="0">
                  <a:solidFill>
                    <a:srgbClr val="954B97"/>
                  </a:solidFill>
                  <a:latin typeface="Century Gothic 1 Bold"/>
                </a:rPr>
                <a:t>Extreme emotions</a:t>
              </a:r>
            </a:p>
          </p:txBody>
        </p:sp>
        <p:sp>
          <p:nvSpPr>
            <p:cNvPr id="32" name="TextBox 32"/>
            <p:cNvSpPr txBox="1"/>
            <p:nvPr/>
          </p:nvSpPr>
          <p:spPr>
            <a:xfrm>
              <a:off x="2111733" y="5995016"/>
              <a:ext cx="2638902" cy="424829"/>
            </a:xfrm>
            <a:prstGeom prst="rect">
              <a:avLst/>
            </a:prstGeom>
          </p:spPr>
          <p:txBody>
            <a:bodyPr wrap="square" lIns="0" tIns="0" rIns="0" bIns="0" rtlCol="0" anchor="t">
              <a:spAutoFit/>
            </a:bodyPr>
            <a:lstStyle/>
            <a:p>
              <a:pPr algn="ctr">
                <a:lnSpc>
                  <a:spcPts val="2053"/>
                </a:lnSpc>
              </a:pPr>
              <a:r>
                <a:rPr lang="en-US" sz="2400" dirty="0">
                  <a:solidFill>
                    <a:srgbClr val="954B97"/>
                  </a:solidFill>
                  <a:latin typeface="Century Gothic 1 Bold"/>
                </a:rPr>
                <a:t>Fear</a:t>
              </a:r>
            </a:p>
          </p:txBody>
        </p:sp>
      </p:grpSp>
      <p:grpSp>
        <p:nvGrpSpPr>
          <p:cNvPr id="50" name="Group 49">
            <a:extLst>
              <a:ext uri="{FF2B5EF4-FFF2-40B4-BE49-F238E27FC236}">
                <a16:creationId xmlns:a16="http://schemas.microsoft.com/office/drawing/2014/main" id="{83A1C95E-4EC9-35A5-CED6-CAD95F0C4A23}"/>
              </a:ext>
            </a:extLst>
          </p:cNvPr>
          <p:cNvGrpSpPr/>
          <p:nvPr/>
        </p:nvGrpSpPr>
        <p:grpSpPr>
          <a:xfrm>
            <a:off x="5820569" y="3174643"/>
            <a:ext cx="5565174" cy="2666623"/>
            <a:chOff x="8730853" y="4761962"/>
            <a:chExt cx="8347761" cy="3999934"/>
          </a:xfrm>
        </p:grpSpPr>
        <p:sp>
          <p:nvSpPr>
            <p:cNvPr id="33" name="TextBox 33"/>
            <p:cNvSpPr txBox="1"/>
            <p:nvPr/>
          </p:nvSpPr>
          <p:spPr>
            <a:xfrm>
              <a:off x="9878035" y="6108011"/>
              <a:ext cx="2135274" cy="541206"/>
            </a:xfrm>
            <a:prstGeom prst="rect">
              <a:avLst/>
            </a:prstGeom>
          </p:spPr>
          <p:txBody>
            <a:bodyPr lIns="0" tIns="0" rIns="0" bIns="0" rtlCol="0" anchor="t">
              <a:spAutoFit/>
            </a:bodyPr>
            <a:lstStyle/>
            <a:p>
              <a:pPr algn="ctr">
                <a:lnSpc>
                  <a:spcPts val="2988"/>
                </a:lnSpc>
              </a:pPr>
              <a:r>
                <a:rPr lang="en-US" sz="2134" dirty="0">
                  <a:solidFill>
                    <a:srgbClr val="F08300"/>
                  </a:solidFill>
                  <a:latin typeface="Century Gothic 1 Bold"/>
                </a:rPr>
                <a:t>Dependency</a:t>
              </a:r>
            </a:p>
          </p:txBody>
        </p:sp>
        <p:sp>
          <p:nvSpPr>
            <p:cNvPr id="34" name="TextBox 34"/>
            <p:cNvSpPr txBox="1"/>
            <p:nvPr/>
          </p:nvSpPr>
          <p:spPr>
            <a:xfrm>
              <a:off x="8730853" y="5268353"/>
              <a:ext cx="2135274" cy="377411"/>
            </a:xfrm>
            <a:prstGeom prst="rect">
              <a:avLst/>
            </a:prstGeom>
          </p:spPr>
          <p:txBody>
            <a:bodyPr wrap="square" lIns="0" tIns="0" rIns="0" bIns="0" rtlCol="0" anchor="t">
              <a:spAutoFit/>
            </a:bodyPr>
            <a:lstStyle/>
            <a:p>
              <a:pPr algn="ctr">
                <a:lnSpc>
                  <a:spcPts val="2053"/>
                </a:lnSpc>
              </a:pPr>
              <a:r>
                <a:rPr lang="en-US" sz="1466" dirty="0">
                  <a:solidFill>
                    <a:srgbClr val="B52372"/>
                  </a:solidFill>
                  <a:latin typeface="Century Gothic 1 Bold"/>
                </a:rPr>
                <a:t>Premature ageing</a:t>
              </a:r>
            </a:p>
          </p:txBody>
        </p:sp>
        <p:sp>
          <p:nvSpPr>
            <p:cNvPr id="35" name="TextBox 35"/>
            <p:cNvSpPr txBox="1"/>
            <p:nvPr/>
          </p:nvSpPr>
          <p:spPr>
            <a:xfrm>
              <a:off x="10718940" y="5118479"/>
              <a:ext cx="3295244" cy="630077"/>
            </a:xfrm>
            <a:prstGeom prst="rect">
              <a:avLst/>
            </a:prstGeom>
          </p:spPr>
          <p:txBody>
            <a:bodyPr lIns="0" tIns="0" rIns="0" bIns="0" rtlCol="0" anchor="t">
              <a:spAutoFit/>
            </a:bodyPr>
            <a:lstStyle/>
            <a:p>
              <a:pPr algn="ctr">
                <a:lnSpc>
                  <a:spcPts val="3450"/>
                </a:lnSpc>
              </a:pPr>
              <a:r>
                <a:rPr lang="en-US" sz="2464" dirty="0">
                  <a:solidFill>
                    <a:srgbClr val="9FC51B"/>
                  </a:solidFill>
                  <a:latin typeface="Century Gothic 1 Bold"/>
                </a:rPr>
                <a:t>Liver damage</a:t>
              </a:r>
            </a:p>
          </p:txBody>
        </p:sp>
        <p:sp>
          <p:nvSpPr>
            <p:cNvPr id="36" name="TextBox 36"/>
            <p:cNvSpPr txBox="1"/>
            <p:nvPr/>
          </p:nvSpPr>
          <p:spPr>
            <a:xfrm>
              <a:off x="13799656" y="4908605"/>
              <a:ext cx="1961033" cy="754437"/>
            </a:xfrm>
            <a:prstGeom prst="rect">
              <a:avLst/>
            </a:prstGeom>
          </p:spPr>
          <p:txBody>
            <a:bodyPr lIns="0" tIns="0" rIns="0" bIns="0" rtlCol="0" anchor="t">
              <a:spAutoFit/>
            </a:bodyPr>
            <a:lstStyle/>
            <a:p>
              <a:pPr algn="ctr">
                <a:lnSpc>
                  <a:spcPts val="1951"/>
                </a:lnSpc>
              </a:pPr>
              <a:r>
                <a:rPr lang="en-US" sz="1599" dirty="0">
                  <a:solidFill>
                    <a:srgbClr val="5E1B6D"/>
                  </a:solidFill>
                  <a:latin typeface="Century Gothic 1 Bold"/>
                </a:rPr>
                <a:t>Memory </a:t>
              </a:r>
            </a:p>
            <a:p>
              <a:pPr algn="ctr">
                <a:lnSpc>
                  <a:spcPts val="1951"/>
                </a:lnSpc>
              </a:pPr>
              <a:r>
                <a:rPr lang="en-US" sz="1599" dirty="0">
                  <a:solidFill>
                    <a:srgbClr val="5E1B6D"/>
                  </a:solidFill>
                  <a:latin typeface="Century Gothic 1 Bold"/>
                </a:rPr>
                <a:t>loss</a:t>
              </a:r>
            </a:p>
          </p:txBody>
        </p:sp>
        <p:sp>
          <p:nvSpPr>
            <p:cNvPr id="37" name="TextBox 37"/>
            <p:cNvSpPr txBox="1"/>
            <p:nvPr/>
          </p:nvSpPr>
          <p:spPr>
            <a:xfrm>
              <a:off x="10585263" y="6737930"/>
              <a:ext cx="2831027" cy="781368"/>
            </a:xfrm>
            <a:prstGeom prst="rect">
              <a:avLst/>
            </a:prstGeom>
          </p:spPr>
          <p:txBody>
            <a:bodyPr wrap="square" lIns="0" tIns="0" rIns="0" bIns="0" rtlCol="0" anchor="t">
              <a:spAutoFit/>
            </a:bodyPr>
            <a:lstStyle/>
            <a:p>
              <a:pPr algn="ctr">
                <a:lnSpc>
                  <a:spcPts val="2053"/>
                </a:lnSpc>
              </a:pPr>
              <a:r>
                <a:rPr lang="en-US" sz="1466" dirty="0">
                  <a:solidFill>
                    <a:srgbClr val="954B97"/>
                  </a:solidFill>
                  <a:latin typeface="Century Gothic 1 Bold"/>
                </a:rPr>
                <a:t>Impaired sexual performance</a:t>
              </a:r>
            </a:p>
          </p:txBody>
        </p:sp>
        <p:sp>
          <p:nvSpPr>
            <p:cNvPr id="38" name="TextBox 38"/>
            <p:cNvSpPr txBox="1"/>
            <p:nvPr/>
          </p:nvSpPr>
          <p:spPr>
            <a:xfrm>
              <a:off x="11619207" y="5869662"/>
              <a:ext cx="2917799" cy="923330"/>
            </a:xfrm>
            <a:prstGeom prst="rect">
              <a:avLst/>
            </a:prstGeom>
          </p:spPr>
          <p:txBody>
            <a:bodyPr lIns="0" tIns="0" rIns="0" bIns="0" rtlCol="0" anchor="t">
              <a:spAutoFit/>
            </a:bodyPr>
            <a:lstStyle/>
            <a:p>
              <a:pPr algn="ctr">
                <a:lnSpc>
                  <a:spcPts val="2357"/>
                </a:lnSpc>
              </a:pPr>
              <a:r>
                <a:rPr lang="en-US" sz="2182" dirty="0">
                  <a:solidFill>
                    <a:srgbClr val="EF5BA1"/>
                  </a:solidFill>
                  <a:latin typeface="Century Gothic 1 Bold"/>
                </a:rPr>
                <a:t>Throat &amp; mouth </a:t>
              </a:r>
            </a:p>
            <a:p>
              <a:pPr algn="ctr">
                <a:lnSpc>
                  <a:spcPts val="2357"/>
                </a:lnSpc>
              </a:pPr>
              <a:r>
                <a:rPr lang="en-US" sz="2182" dirty="0">
                  <a:solidFill>
                    <a:srgbClr val="EF5BA1"/>
                  </a:solidFill>
                  <a:latin typeface="Century Gothic 1 Bold"/>
                </a:rPr>
                <a:t>cancer</a:t>
              </a:r>
            </a:p>
          </p:txBody>
        </p:sp>
        <p:sp>
          <p:nvSpPr>
            <p:cNvPr id="40" name="TextBox 40"/>
            <p:cNvSpPr txBox="1"/>
            <p:nvPr/>
          </p:nvSpPr>
          <p:spPr>
            <a:xfrm>
              <a:off x="9049737" y="7042086"/>
              <a:ext cx="2347773" cy="449835"/>
            </a:xfrm>
            <a:prstGeom prst="rect">
              <a:avLst/>
            </a:prstGeom>
          </p:spPr>
          <p:txBody>
            <a:bodyPr lIns="0" tIns="0" rIns="0" bIns="0" rtlCol="0" anchor="t">
              <a:spAutoFit/>
            </a:bodyPr>
            <a:lstStyle/>
            <a:p>
              <a:pPr algn="ctr">
                <a:lnSpc>
                  <a:spcPts val="2458"/>
                </a:lnSpc>
              </a:pPr>
              <a:r>
                <a:rPr lang="en-US" sz="1755" dirty="0">
                  <a:solidFill>
                    <a:srgbClr val="A0C515"/>
                  </a:solidFill>
                  <a:latin typeface="Century Gothic 1 Bold"/>
                </a:rPr>
                <a:t>Violence</a:t>
              </a:r>
            </a:p>
          </p:txBody>
        </p:sp>
        <p:sp>
          <p:nvSpPr>
            <p:cNvPr id="41" name="TextBox 41"/>
            <p:cNvSpPr txBox="1"/>
            <p:nvPr/>
          </p:nvSpPr>
          <p:spPr>
            <a:xfrm>
              <a:off x="12585559" y="7612005"/>
              <a:ext cx="3753396" cy="705193"/>
            </a:xfrm>
            <a:prstGeom prst="rect">
              <a:avLst/>
            </a:prstGeom>
          </p:spPr>
          <p:txBody>
            <a:bodyPr lIns="0" tIns="0" rIns="0" bIns="0" rtlCol="0" anchor="t">
              <a:spAutoFit/>
            </a:bodyPr>
            <a:lstStyle/>
            <a:p>
              <a:pPr algn="ctr">
                <a:lnSpc>
                  <a:spcPts val="3930"/>
                </a:lnSpc>
              </a:pPr>
              <a:r>
                <a:rPr lang="en-US" sz="2400" dirty="0">
                  <a:solidFill>
                    <a:srgbClr val="5E1B6D"/>
                  </a:solidFill>
                  <a:latin typeface="Century Gothic 1 Bold"/>
                </a:rPr>
                <a:t>Nerve damage</a:t>
              </a:r>
            </a:p>
          </p:txBody>
        </p:sp>
        <p:sp>
          <p:nvSpPr>
            <p:cNvPr id="42" name="TextBox 42"/>
            <p:cNvSpPr txBox="1"/>
            <p:nvPr/>
          </p:nvSpPr>
          <p:spPr>
            <a:xfrm>
              <a:off x="14577439" y="5732241"/>
              <a:ext cx="2501175" cy="470034"/>
            </a:xfrm>
            <a:prstGeom prst="rect">
              <a:avLst/>
            </a:prstGeom>
          </p:spPr>
          <p:txBody>
            <a:bodyPr lIns="0" tIns="0" rIns="0" bIns="0" rtlCol="0" anchor="t">
              <a:spAutoFit/>
            </a:bodyPr>
            <a:lstStyle/>
            <a:p>
              <a:pPr algn="ctr">
                <a:lnSpc>
                  <a:spcPts val="2619"/>
                </a:lnSpc>
              </a:pPr>
              <a:r>
                <a:rPr lang="en-US" sz="1870" dirty="0">
                  <a:solidFill>
                    <a:srgbClr val="B52372"/>
                  </a:solidFill>
                  <a:latin typeface="Century Gothic 1 Bold"/>
                </a:rPr>
                <a:t>Osteoporosis</a:t>
              </a:r>
            </a:p>
          </p:txBody>
        </p:sp>
        <p:sp>
          <p:nvSpPr>
            <p:cNvPr id="43" name="TextBox 43"/>
            <p:cNvSpPr txBox="1"/>
            <p:nvPr/>
          </p:nvSpPr>
          <p:spPr>
            <a:xfrm>
              <a:off x="13887220" y="6292140"/>
              <a:ext cx="1961033" cy="377411"/>
            </a:xfrm>
            <a:prstGeom prst="rect">
              <a:avLst/>
            </a:prstGeom>
          </p:spPr>
          <p:txBody>
            <a:bodyPr lIns="0" tIns="0" rIns="0" bIns="0" rtlCol="0" anchor="t">
              <a:spAutoFit/>
            </a:bodyPr>
            <a:lstStyle/>
            <a:p>
              <a:pPr algn="ctr">
                <a:lnSpc>
                  <a:spcPts val="2053"/>
                </a:lnSpc>
              </a:pPr>
              <a:r>
                <a:rPr lang="en-US" sz="1466" dirty="0">
                  <a:solidFill>
                    <a:srgbClr val="EC6907"/>
                  </a:solidFill>
                  <a:latin typeface="Century Gothic 1 Bold"/>
                </a:rPr>
                <a:t>Heart failure</a:t>
              </a:r>
            </a:p>
          </p:txBody>
        </p:sp>
        <p:sp>
          <p:nvSpPr>
            <p:cNvPr id="44" name="TextBox 44"/>
            <p:cNvSpPr txBox="1"/>
            <p:nvPr/>
          </p:nvSpPr>
          <p:spPr>
            <a:xfrm>
              <a:off x="10332507" y="4761962"/>
              <a:ext cx="2791664" cy="377411"/>
            </a:xfrm>
            <a:prstGeom prst="rect">
              <a:avLst/>
            </a:prstGeom>
          </p:spPr>
          <p:txBody>
            <a:bodyPr lIns="0" tIns="0" rIns="0" bIns="0" rtlCol="0" anchor="t">
              <a:spAutoFit/>
            </a:bodyPr>
            <a:lstStyle/>
            <a:p>
              <a:pPr algn="ctr">
                <a:lnSpc>
                  <a:spcPts val="2053"/>
                </a:lnSpc>
              </a:pPr>
              <a:r>
                <a:rPr lang="en-US" sz="1466" dirty="0">
                  <a:solidFill>
                    <a:srgbClr val="EF5BA1"/>
                  </a:solidFill>
                  <a:latin typeface="Century Gothic 1 Bold"/>
                </a:rPr>
                <a:t>Vitamin deficiency</a:t>
              </a:r>
            </a:p>
          </p:txBody>
        </p:sp>
        <p:sp>
          <p:nvSpPr>
            <p:cNvPr id="45" name="TextBox 45"/>
            <p:cNvSpPr txBox="1"/>
            <p:nvPr/>
          </p:nvSpPr>
          <p:spPr>
            <a:xfrm>
              <a:off x="13416288" y="6960402"/>
              <a:ext cx="2344400" cy="781368"/>
            </a:xfrm>
            <a:prstGeom prst="rect">
              <a:avLst/>
            </a:prstGeom>
          </p:spPr>
          <p:txBody>
            <a:bodyPr lIns="0" tIns="0" rIns="0" bIns="0" rtlCol="0" anchor="t">
              <a:spAutoFit/>
            </a:bodyPr>
            <a:lstStyle/>
            <a:p>
              <a:pPr algn="ctr">
                <a:lnSpc>
                  <a:spcPts val="2053"/>
                </a:lnSpc>
              </a:pPr>
              <a:r>
                <a:rPr lang="en-US" sz="1466" dirty="0">
                  <a:solidFill>
                    <a:srgbClr val="9FC51B"/>
                  </a:solidFill>
                  <a:latin typeface="Century Gothic 1 Bold"/>
                </a:rPr>
                <a:t>Poor immune system</a:t>
              </a:r>
            </a:p>
          </p:txBody>
        </p:sp>
        <p:sp>
          <p:nvSpPr>
            <p:cNvPr id="46" name="TextBox 46"/>
            <p:cNvSpPr txBox="1"/>
            <p:nvPr/>
          </p:nvSpPr>
          <p:spPr>
            <a:xfrm>
              <a:off x="9926736" y="7834575"/>
              <a:ext cx="2941548" cy="558905"/>
            </a:xfrm>
            <a:prstGeom prst="rect">
              <a:avLst/>
            </a:prstGeom>
          </p:spPr>
          <p:txBody>
            <a:bodyPr lIns="0" tIns="0" rIns="0" bIns="0" rtlCol="0" anchor="t">
              <a:spAutoFit/>
            </a:bodyPr>
            <a:lstStyle/>
            <a:p>
              <a:pPr algn="ctr">
                <a:lnSpc>
                  <a:spcPts val="3079"/>
                </a:lnSpc>
              </a:pPr>
              <a:r>
                <a:rPr lang="en-US" sz="2199" dirty="0">
                  <a:solidFill>
                    <a:srgbClr val="F08300"/>
                  </a:solidFill>
                  <a:latin typeface="Century Gothic 1 Bold"/>
                </a:rPr>
                <a:t>FASD in babies</a:t>
              </a:r>
            </a:p>
          </p:txBody>
        </p:sp>
        <p:sp>
          <p:nvSpPr>
            <p:cNvPr id="47" name="TextBox 47"/>
            <p:cNvSpPr txBox="1"/>
            <p:nvPr/>
          </p:nvSpPr>
          <p:spPr>
            <a:xfrm>
              <a:off x="9216849" y="5763789"/>
              <a:ext cx="3161178" cy="377411"/>
            </a:xfrm>
            <a:prstGeom prst="rect">
              <a:avLst/>
            </a:prstGeom>
          </p:spPr>
          <p:txBody>
            <a:bodyPr wrap="square" lIns="0" tIns="0" rIns="0" bIns="0" rtlCol="0" anchor="t">
              <a:spAutoFit/>
            </a:bodyPr>
            <a:lstStyle/>
            <a:p>
              <a:pPr algn="ctr">
                <a:lnSpc>
                  <a:spcPts val="2053"/>
                </a:lnSpc>
              </a:pPr>
              <a:r>
                <a:rPr lang="en-US" sz="1466" dirty="0">
                  <a:solidFill>
                    <a:srgbClr val="954B97"/>
                  </a:solidFill>
                  <a:latin typeface="Century Gothic 1 Bold"/>
                </a:rPr>
                <a:t>Trips &amp; falls</a:t>
              </a:r>
            </a:p>
          </p:txBody>
        </p:sp>
        <p:sp>
          <p:nvSpPr>
            <p:cNvPr id="48" name="TextBox 48"/>
            <p:cNvSpPr txBox="1"/>
            <p:nvPr/>
          </p:nvSpPr>
          <p:spPr>
            <a:xfrm>
              <a:off x="12378027" y="8312061"/>
              <a:ext cx="2347773" cy="449835"/>
            </a:xfrm>
            <a:prstGeom prst="rect">
              <a:avLst/>
            </a:prstGeom>
          </p:spPr>
          <p:txBody>
            <a:bodyPr lIns="0" tIns="0" rIns="0" bIns="0" rtlCol="0" anchor="t">
              <a:spAutoFit/>
            </a:bodyPr>
            <a:lstStyle/>
            <a:p>
              <a:pPr algn="ctr">
                <a:lnSpc>
                  <a:spcPts val="2458"/>
                </a:lnSpc>
              </a:pPr>
              <a:r>
                <a:rPr lang="en-US" sz="1755" dirty="0">
                  <a:solidFill>
                    <a:srgbClr val="A0C515"/>
                  </a:solidFill>
                  <a:latin typeface="Century Gothic 1 Bold"/>
                </a:rPr>
                <a:t>Breast cancer</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0"/>
                                        </p:tgtEl>
                                        <p:attrNameLst>
                                          <p:attrName>style.visibility</p:attrName>
                                        </p:attrNameLst>
                                      </p:cBhvr>
                                      <p:to>
                                        <p:strVal val="visible"/>
                                      </p:to>
                                    </p:set>
                                    <p:animEffect transition="in" filter="fade">
                                      <p:cBhvr>
                                        <p:cTn id="14" dur="1000"/>
                                        <p:tgtEl>
                                          <p:spTgt spid="50"/>
                                        </p:tgtEl>
                                      </p:cBhvr>
                                    </p:animEffect>
                                    <p:anim calcmode="lin" valueType="num">
                                      <p:cBhvr>
                                        <p:cTn id="15" dur="1000" fill="hold"/>
                                        <p:tgtEl>
                                          <p:spTgt spid="50"/>
                                        </p:tgtEl>
                                        <p:attrNameLst>
                                          <p:attrName>ppt_x</p:attrName>
                                        </p:attrNameLst>
                                      </p:cBhvr>
                                      <p:tavLst>
                                        <p:tav tm="0">
                                          <p:val>
                                            <p:strVal val="#ppt_x"/>
                                          </p:val>
                                        </p:tav>
                                        <p:tav tm="100000">
                                          <p:val>
                                            <p:strVal val="#ppt_x"/>
                                          </p:val>
                                        </p:tav>
                                      </p:tavLst>
                                    </p:anim>
                                    <p:anim calcmode="lin" valueType="num">
                                      <p:cBhvr>
                                        <p:cTn id="16"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7241</TotalTime>
  <Words>3064</Words>
  <Application>Microsoft Office PowerPoint</Application>
  <PresentationFormat>Widescreen</PresentationFormat>
  <Paragraphs>480</Paragraphs>
  <Slides>57</Slides>
  <Notes>43</Notes>
  <HiddenSlides>0</HiddenSlides>
  <MMClips>4</MMClips>
  <ScaleCrop>false</ScaleCrop>
  <HeadingPairs>
    <vt:vector size="6" baseType="variant">
      <vt:variant>
        <vt:lpstr>Fonts Used</vt:lpstr>
      </vt:variant>
      <vt:variant>
        <vt:i4>23</vt:i4>
      </vt:variant>
      <vt:variant>
        <vt:lpstr>Theme</vt:lpstr>
      </vt:variant>
      <vt:variant>
        <vt:i4>1</vt:i4>
      </vt:variant>
      <vt:variant>
        <vt:lpstr>Slide Titles</vt:lpstr>
      </vt:variant>
      <vt:variant>
        <vt:i4>57</vt:i4>
      </vt:variant>
    </vt:vector>
  </HeadingPairs>
  <TitlesOfParts>
    <vt:vector size="81" baseType="lpstr">
      <vt:lpstr>-apple-system</vt:lpstr>
      <vt:lpstr>Aptos</vt:lpstr>
      <vt:lpstr>Archivo SemiBold</vt:lpstr>
      <vt:lpstr>Arial</vt:lpstr>
      <vt:lpstr>Arial</vt:lpstr>
      <vt:lpstr>Calibri</vt:lpstr>
      <vt:lpstr>Calibri Light</vt:lpstr>
      <vt:lpstr>Cambria</vt:lpstr>
      <vt:lpstr>Century Gothic</vt:lpstr>
      <vt:lpstr>Century Gothic 1</vt:lpstr>
      <vt:lpstr>Century Gothic 1 Bold</vt:lpstr>
      <vt:lpstr>Century Gothic 2</vt:lpstr>
      <vt:lpstr>GDS Transport</vt:lpstr>
      <vt:lpstr>Google Sans</vt:lpstr>
      <vt:lpstr>GT-Walsheim</vt:lpstr>
      <vt:lpstr>Guardian TextSans Web</vt:lpstr>
      <vt:lpstr>lato</vt:lpstr>
      <vt:lpstr>Raleway</vt:lpstr>
      <vt:lpstr>Roboto</vt:lpstr>
      <vt:lpstr>robotoregular</vt:lpstr>
      <vt:lpstr>Symbol</vt:lpstr>
      <vt:lpstr>Wingdings</vt:lpstr>
      <vt:lpstr>YouTube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Wobbly Stan the Benzo Man from Redcar </vt:lpstr>
      <vt:lpstr>PowerPoint Presentation</vt:lpstr>
      <vt:lpstr>PowerPoint Presentation</vt:lpstr>
      <vt:lpstr>PowerPoint Presentation</vt:lpstr>
      <vt:lpstr>PowerPoint Presentation</vt:lpstr>
      <vt:lpstr>PowerPoint Presentation</vt:lpstr>
      <vt:lpstr> What is  Ketamine?  </vt:lpstr>
      <vt:lpstr> How its used?  </vt:lpstr>
      <vt:lpstr>   Physical effects     </vt:lpstr>
      <vt:lpstr>Psychological effects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are they?</vt:lpstr>
      <vt:lpstr>Why are Synthetic Opioids appearing in the UK?</vt:lpstr>
      <vt:lpstr>Fentanyl &amp; Overdose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Danielle Smith</dc:creator>
  <cp:lastModifiedBy>Victoria Shackleton</cp:lastModifiedBy>
  <cp:revision>31</cp:revision>
  <cp:lastPrinted>2023-09-18T14:26:44Z</cp:lastPrinted>
  <dcterms:created xsi:type="dcterms:W3CDTF">2021-09-21T09:55:20Z</dcterms:created>
  <dcterms:modified xsi:type="dcterms:W3CDTF">2025-08-13T08:57:40Z</dcterms:modified>
</cp:coreProperties>
</file>