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66" r:id="rId6"/>
    <p:sldId id="298" r:id="rId7"/>
    <p:sldId id="284" r:id="rId8"/>
    <p:sldId id="295" r:id="rId9"/>
    <p:sldId id="299" r:id="rId10"/>
    <p:sldId id="296" r:id="rId11"/>
    <p:sldId id="287" r:id="rId12"/>
    <p:sldId id="297" r:id="rId13"/>
    <p:sldId id="300" r:id="rId14"/>
    <p:sldId id="301" r:id="rId15"/>
    <p:sldId id="302" r:id="rId16"/>
    <p:sldId id="30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6B"/>
    <a:srgbClr val="2F7685"/>
    <a:srgbClr val="58ACC0"/>
    <a:srgbClr val="6669C3"/>
    <a:srgbClr val="CBB822"/>
    <a:srgbClr val="AB9256"/>
    <a:srgbClr val="FFCC66"/>
    <a:srgbClr val="6666FF"/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 autoAdjust="0"/>
    <p:restoredTop sz="86418"/>
  </p:normalViewPr>
  <p:slideViewPr>
    <p:cSldViewPr snapToGrid="0" snapToObjects="1">
      <p:cViewPr varScale="1">
        <p:scale>
          <a:sx n="57" d="100"/>
          <a:sy n="57" d="100"/>
        </p:scale>
        <p:origin x="17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4333-9ECC-4D65-8B3D-6E9AD79E60DF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722B-EAFC-419F-9CDA-05C7E677E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5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722B-EAFC-419F-9CDA-05C7E677EF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722B-EAFC-419F-9CDA-05C7E677EF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722B-EAFC-419F-9CDA-05C7E677EF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722B-EAFC-419F-9CDA-05C7E677EF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722B-EAFC-419F-9CDA-05C7E677EF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nk 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27" y="1399955"/>
            <a:ext cx="3575401" cy="22003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200176" y="1981205"/>
            <a:ext cx="3330071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Helvetica"/>
                <a:cs typeface="Helvetica"/>
              </a:rPr>
              <a:t>We will constantly provide the highest possible standards of compassionate care and the very best patient and staff experience. We will listen to and involve our patients, staff and partners.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5720" y="1565757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UPDATE FOR OUR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Council of Governors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720" y="2573278"/>
            <a:ext cx="306128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Jackie Daniel │ </a:t>
            </a:r>
            <a:r>
              <a:rPr lang="en-GB" dirty="0">
                <a:solidFill>
                  <a:srgbClr val="FFFFFF"/>
                </a:solidFill>
              </a:rPr>
              <a:t>Chief Executive</a:t>
            </a:r>
          </a:p>
          <a:p>
            <a:endParaRPr lang="en-GB" sz="1050" b="1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29 July 2015</a:t>
            </a:r>
          </a:p>
        </p:txBody>
      </p:sp>
      <p:pic>
        <p:nvPicPr>
          <p:cNvPr id="12" name="Picture 11" descr="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0" y="0"/>
            <a:ext cx="9180000" cy="5604224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5800" y="798616"/>
            <a:ext cx="5465442" cy="601340"/>
          </a:xfrm>
          <a:prstGeom prst="rect">
            <a:avLst/>
          </a:prstGeom>
        </p:spPr>
        <p:txBody>
          <a:bodyPr lIns="90000" anchor="t" anchorCtr="0"/>
          <a:lstStyle>
            <a:lvl1pPr marL="0" indent="0" algn="r"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pic>
        <p:nvPicPr>
          <p:cNvPr id="15" name="Picture 14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6029" y="-990600"/>
            <a:ext cx="9689428" cy="711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6029" y="-990600"/>
            <a:ext cx="9689428" cy="711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9600" y="-292100"/>
            <a:ext cx="9728200" cy="71501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9600" y="-292100"/>
            <a:ext cx="9728200" cy="71501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9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55" y="-266700"/>
            <a:ext cx="9262110" cy="71247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4224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2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61" y="-1028700"/>
            <a:ext cx="9246723" cy="711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61" y="-1028700"/>
            <a:ext cx="9246723" cy="711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6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0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98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658663"/>
            <a:ext cx="9499600" cy="63172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w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604197"/>
          </a:xfrm>
          <a:prstGeom prst="rect">
            <a:avLst/>
          </a:prstGeom>
        </p:spPr>
      </p:pic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27" y="1399955"/>
            <a:ext cx="3575401" cy="2200395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0" y="1955800"/>
            <a:ext cx="3378200" cy="1523999"/>
          </a:xfrm>
          <a:prstGeom prst="rect">
            <a:avLst/>
          </a:prstGeom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5800" y="798616"/>
            <a:ext cx="5465442" cy="601340"/>
          </a:xfrm>
          <a:prstGeom prst="rect">
            <a:avLst/>
          </a:prstGeom>
        </p:spPr>
        <p:txBody>
          <a:bodyPr lIns="90000" anchor="t" anchorCtr="0"/>
          <a:lstStyle>
            <a:lvl1pPr marL="0" indent="0" algn="r"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658663"/>
            <a:ext cx="9499600" cy="63172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5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-455464"/>
            <a:ext cx="9189771" cy="61111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-455464"/>
            <a:ext cx="9189771" cy="61111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62500"/>
            <a:ext cx="9162000" cy="61110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62500"/>
            <a:ext cx="9162000" cy="61110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-142875"/>
            <a:ext cx="9175925" cy="61203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5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-142875"/>
            <a:ext cx="9175925" cy="61203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27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067" y="-1554532"/>
            <a:ext cx="10796067" cy="72009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3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067" y="-1554532"/>
            <a:ext cx="10796067" cy="72009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20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ovorners powerpoint-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557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5734" y="1269387"/>
            <a:ext cx="8009466" cy="356213"/>
          </a:xfrm>
          <a:prstGeom prst="rect">
            <a:avLst/>
          </a:prstGeom>
          <a:solidFill>
            <a:srgbClr val="2F76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pic>
        <p:nvPicPr>
          <p:cNvPr id="16" name="Picture 15" descr="footer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280"/>
            <a:ext cx="9144000" cy="118872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67040"/>
            <a:ext cx="7810499" cy="523220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243987"/>
            <a:ext cx="8009465" cy="369332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</p:txBody>
      </p:sp>
      <p:pic>
        <p:nvPicPr>
          <p:cNvPr id="19" name="Picture 18" descr="team 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2012986"/>
            <a:ext cx="5232400" cy="32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0" y="0"/>
            <a:ext cx="9180000" cy="5604684"/>
          </a:xfrm>
          <a:prstGeom prst="rect">
            <a:avLst/>
          </a:prstGeom>
        </p:spPr>
      </p:pic>
      <p:pic>
        <p:nvPicPr>
          <p:cNvPr id="10" name="Picture 9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27" y="1399955"/>
            <a:ext cx="3575401" cy="2200395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0" y="1955800"/>
            <a:ext cx="3378200" cy="1523999"/>
          </a:xfrm>
          <a:prstGeom prst="rect">
            <a:avLst/>
          </a:prstGeom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5800" y="798616"/>
            <a:ext cx="5465442" cy="601340"/>
          </a:xfrm>
          <a:prstGeom prst="rect">
            <a:avLst/>
          </a:prstGeom>
        </p:spPr>
        <p:txBody>
          <a:bodyPr lIns="90000" anchor="t" anchorCtr="0"/>
          <a:lstStyle>
            <a:lvl1pPr marL="0" indent="0" algn="r">
              <a:buFontTx/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pic>
        <p:nvPicPr>
          <p:cNvPr id="13" name="Picture 12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ovorners powerpoint-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557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75734" y="1269387"/>
            <a:ext cx="8009466" cy="356213"/>
          </a:xfrm>
          <a:prstGeom prst="rect">
            <a:avLst/>
          </a:prstGeom>
          <a:solidFill>
            <a:srgbClr val="2F76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pic>
        <p:nvPicPr>
          <p:cNvPr id="16" name="Picture 15" descr="footer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280"/>
            <a:ext cx="9144000" cy="118872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67040"/>
            <a:ext cx="7810499" cy="523220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243987"/>
            <a:ext cx="8009465" cy="369332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2008362"/>
            <a:ext cx="8009465" cy="3330422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167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ovorners powerpoint-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55700"/>
          </a:xfrm>
          <a:prstGeom prst="rect">
            <a:avLst/>
          </a:prstGeom>
        </p:spPr>
      </p:pic>
      <p:pic>
        <p:nvPicPr>
          <p:cNvPr id="16" name="Picture 15" descr="footer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280"/>
            <a:ext cx="9144000" cy="118872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67040"/>
            <a:ext cx="7810499" cy="523220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1371600"/>
            <a:ext cx="8009465" cy="3967184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18798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ovorners powerpoint-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55700"/>
          </a:xfrm>
          <a:prstGeom prst="rect">
            <a:avLst/>
          </a:prstGeom>
        </p:spPr>
      </p:pic>
      <p:pic>
        <p:nvPicPr>
          <p:cNvPr id="16" name="Picture 15" descr="footer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280"/>
            <a:ext cx="9144000" cy="118872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67040"/>
            <a:ext cx="7810499" cy="523220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1257300"/>
            <a:ext cx="2586567" cy="4223236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3" name="Picture 12" descr="yellow blo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09" y="1206499"/>
            <a:ext cx="5411074" cy="4274037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23733" y="1458744"/>
            <a:ext cx="4834467" cy="446256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Box 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23733" y="2387600"/>
            <a:ext cx="4834467" cy="281940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Box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6397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n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nk 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220755"/>
            <a:ext cx="5283200" cy="42597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ovorners powerpoint-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55700"/>
          </a:xfrm>
          <a:prstGeom prst="rect">
            <a:avLst/>
          </a:prstGeom>
        </p:spPr>
      </p:pic>
      <p:pic>
        <p:nvPicPr>
          <p:cNvPr id="16" name="Picture 15" descr="footer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9280"/>
            <a:ext cx="9144000" cy="118872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67040"/>
            <a:ext cx="7810499" cy="523220"/>
          </a:xfrm>
          <a:prstGeom prst="rect">
            <a:avLst/>
          </a:prstGeom>
          <a:effectLst/>
        </p:spPr>
        <p:txBody>
          <a:bodyPr wrap="square"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1257300"/>
            <a:ext cx="2586567" cy="4223236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23733" y="1458744"/>
            <a:ext cx="4834467" cy="446256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Box 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23733" y="2387600"/>
            <a:ext cx="4834467" cy="281940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Box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562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dobeStock_8915867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0" y="0"/>
            <a:ext cx="9180000" cy="56046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pic>
        <p:nvPicPr>
          <p:cNvPr id="13" name="Picture 12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dobeStock_8915867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0" y="0"/>
            <a:ext cx="9180000" cy="56046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51" y="-228600"/>
            <a:ext cx="9215102" cy="70866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51" y="-228600"/>
            <a:ext cx="9215102" cy="70866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6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9" y="-241300"/>
            <a:ext cx="9228838" cy="70993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55600" y="3060700"/>
            <a:ext cx="9652000" cy="254352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nk blo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28" y="3344751"/>
            <a:ext cx="3272870" cy="20142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6700" y="3886200"/>
            <a:ext cx="3060700" cy="1371600"/>
          </a:xfrm>
          <a:prstGeom prst="rect">
            <a:avLst/>
          </a:prstGeom>
          <a:effectLst/>
        </p:spPr>
        <p:txBody>
          <a:bodyPr lIns="90000"/>
          <a:lstStyle>
            <a:lvl1pPr marL="0" indent="0">
              <a:buFontTx/>
              <a:buNone/>
              <a:defRPr sz="1250" baseline="0"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9" y="-241300"/>
            <a:ext cx="9228838" cy="7099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8000" y="5604224"/>
            <a:ext cx="9162000" cy="1253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1576"/>
            <a:ext cx="9144000" cy="1106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2006600" y="31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342" y="3368803"/>
            <a:ext cx="4390458" cy="523220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342" y="4000500"/>
            <a:ext cx="4390458" cy="769441"/>
          </a:xfrm>
          <a:prstGeom prst="rect">
            <a:avLst/>
          </a:prstGeom>
          <a:effectLst/>
        </p:spPr>
        <p:txBody>
          <a:bodyPr lIns="90000">
            <a:sp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Sub heading goes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5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72" r:id="rId5"/>
    <p:sldLayoutId id="2147483658" r:id="rId6"/>
    <p:sldLayoutId id="2147483671" r:id="rId7"/>
    <p:sldLayoutId id="2147483660" r:id="rId8"/>
    <p:sldLayoutId id="2147483673" r:id="rId9"/>
    <p:sldLayoutId id="2147483661" r:id="rId10"/>
    <p:sldLayoutId id="2147483674" r:id="rId11"/>
    <p:sldLayoutId id="2147483662" r:id="rId12"/>
    <p:sldLayoutId id="2147483675" r:id="rId13"/>
    <p:sldLayoutId id="2147483663" r:id="rId14"/>
    <p:sldLayoutId id="2147483664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65" r:id="rId29"/>
    <p:sldLayoutId id="2147483666" r:id="rId30"/>
    <p:sldLayoutId id="2147483667" r:id="rId31"/>
    <p:sldLayoutId id="2147483668" r:id="rId32"/>
    <p:sldLayoutId id="2147483670" r:id="rId3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46705" y="1099286"/>
            <a:ext cx="5465442" cy="601340"/>
          </a:xfrm>
        </p:spPr>
        <p:txBody>
          <a:bodyPr/>
          <a:lstStyle/>
          <a:p>
            <a:pPr algn="ctr"/>
            <a:r>
              <a:rPr lang="en-GB" sz="4800" dirty="0"/>
              <a:t>Security whilst working on a UHMBT Hospital</a:t>
            </a:r>
          </a:p>
        </p:txBody>
      </p:sp>
    </p:spTree>
    <p:extLst>
      <p:ext uri="{BB962C8B-B14F-4D97-AF65-F5344CB8AC3E}">
        <p14:creationId xmlns:p14="http://schemas.microsoft.com/office/powerpoint/2010/main" val="268455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DF192-EB90-D92C-2B69-27E53FFE0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1101840"/>
          </a:xfrm>
        </p:spPr>
        <p:txBody>
          <a:bodyPr/>
          <a:lstStyle/>
          <a:p>
            <a:pPr algn="ctr"/>
            <a:r>
              <a:rPr lang="en-GB" sz="3200" dirty="0"/>
              <a:t>Escalation and De-Escalation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527EF-B658-7203-854F-3C4EE108A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1371600"/>
            <a:ext cx="8009465" cy="4337824"/>
          </a:xfrm>
        </p:spPr>
        <p:txBody>
          <a:bodyPr/>
          <a:lstStyle/>
          <a:p>
            <a:r>
              <a:rPr lang="en-US" sz="2100" dirty="0"/>
              <a:t>It is very </a:t>
            </a:r>
            <a:r>
              <a:rPr lang="en-US" sz="2100" b="1" dirty="0">
                <a:solidFill>
                  <a:srgbClr val="FF0000"/>
                </a:solidFill>
              </a:rPr>
              <a:t>IMPORTANT</a:t>
            </a:r>
            <a:r>
              <a:rPr lang="en-US" sz="2100" dirty="0"/>
              <a:t> if we must use physical intervention, we use the most less restrictive method to start. See below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Talk to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Hold hand to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Using your own body to encourage the patient to move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We </a:t>
            </a:r>
            <a:r>
              <a:rPr lang="en-US" sz="2100" b="1" dirty="0">
                <a:solidFill>
                  <a:srgbClr val="FF0000"/>
                </a:solidFill>
              </a:rPr>
              <a:t>MUST NOT </a:t>
            </a:r>
            <a:r>
              <a:rPr lang="en-US" sz="2100" dirty="0"/>
              <a:t>use choke holds, sit or exert pressure on the patient's chest.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When the patient has calmed and not longer a danger to themselves or others you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/>
              <a:t> release the patient carefully.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95617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878FC1-9E51-0349-D103-8D0B0F24D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1101840"/>
          </a:xfrm>
        </p:spPr>
        <p:txBody>
          <a:bodyPr/>
          <a:lstStyle/>
          <a:p>
            <a:pPr algn="ctr"/>
            <a:r>
              <a:rPr lang="en-GB" sz="3200" dirty="0"/>
              <a:t>Escalation and De-Escalation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522D8-0919-34B4-1F1F-B60A4F22B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835" y="1445408"/>
            <a:ext cx="8427326" cy="39671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100" dirty="0"/>
              <a:t>Please remember you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/>
              <a:t> De-Escalate any physical intervention as soon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 </a:t>
            </a:r>
            <a:r>
              <a:rPr lang="en-US" sz="2100" b="1" dirty="0">
                <a:solidFill>
                  <a:srgbClr val="FF0000"/>
                </a:solidFill>
              </a:rPr>
              <a:t>ALWAYS</a:t>
            </a:r>
            <a:r>
              <a:rPr lang="en-US" sz="2100" dirty="0"/>
              <a:t> report any physical intervention.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Physical intervention is the last thing we need to do!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If the situation is too much to handle and becomes extremely dangerous then the Police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/>
              <a:t> be called on 999.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426487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EE7E7-8F35-E379-9BA3-2337F0892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Decision Making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7D990-EB4F-9B05-51A1-392B03F16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 If you’re unsure of what to do whilst on duty, you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/>
              <a:t> ask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 Any care given to the patient by the NHS is no concern of ours they are medically trained we are 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 </a:t>
            </a:r>
            <a:r>
              <a:rPr lang="en-US" sz="2100" b="1" dirty="0">
                <a:solidFill>
                  <a:srgbClr val="FF0000"/>
                </a:solidFill>
              </a:rPr>
              <a:t>ALWAYS</a:t>
            </a:r>
            <a:r>
              <a:rPr lang="en-US" sz="2100" dirty="0"/>
              <a:t> question yourself is physical intervention really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b="1" dirty="0">
                <a:solidFill>
                  <a:srgbClr val="FF0000"/>
                </a:solidFill>
              </a:rPr>
              <a:t>REMEMBER</a:t>
            </a:r>
            <a:r>
              <a:rPr lang="en-US" sz="2100" dirty="0"/>
              <a:t> if you can't decide what to do in a situation </a:t>
            </a:r>
            <a:r>
              <a:rPr lang="en-US" sz="2100" b="1" dirty="0">
                <a:solidFill>
                  <a:srgbClr val="FF0000"/>
                </a:solidFill>
              </a:rPr>
              <a:t>STOP</a:t>
            </a:r>
            <a:r>
              <a:rPr lang="en-US" sz="2100" dirty="0"/>
              <a:t> and ask an NHS member of staff or ring Control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09060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Questions</a:t>
            </a:r>
          </a:p>
        </p:txBody>
      </p:sp>
      <p:pic>
        <p:nvPicPr>
          <p:cNvPr id="5122" name="Picture 2" descr="C:\Users\dan.willis\AppData\Local\Microsoft\Windows\Temporary Internet Files\Content.IE5\DUEJDOQK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79" y="1057447"/>
            <a:ext cx="3548417" cy="44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2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584775"/>
          </a:xfrm>
        </p:spPr>
        <p:txBody>
          <a:bodyPr/>
          <a:lstStyle/>
          <a:p>
            <a:pPr algn="ctr"/>
            <a:r>
              <a:rPr lang="en-GB" sz="3200" dirty="0"/>
              <a:t>Topics Covered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733" y="1433014"/>
            <a:ext cx="8009465" cy="4521737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Uniform Standards</a:t>
            </a:r>
          </a:p>
          <a:p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Rest Periods</a:t>
            </a:r>
          </a:p>
          <a:p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Patient Confidentiality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Incident reporting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Dealing with patients </a:t>
            </a:r>
          </a:p>
          <a:p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Escalation and De-escalation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sz="1800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7225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1101840"/>
          </a:xfrm>
        </p:spPr>
        <p:txBody>
          <a:bodyPr/>
          <a:lstStyle/>
          <a:p>
            <a:pPr algn="ctr"/>
            <a:r>
              <a:rPr lang="en-GB" sz="3200" dirty="0"/>
              <a:t>Uniform Standards</a:t>
            </a:r>
          </a:p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733" y="1146412"/>
            <a:ext cx="8009465" cy="4532491"/>
          </a:xfrm>
        </p:spPr>
        <p:txBody>
          <a:bodyPr/>
          <a:lstStyle/>
          <a:p>
            <a:endParaRPr lang="en-GB" sz="2100" b="1" dirty="0"/>
          </a:p>
          <a:p>
            <a:r>
              <a:rPr lang="en-GB" sz="2100" dirty="0"/>
              <a:t>Staff should be dressed in the following uniform when attending shift: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Plain Black LSM Polo 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Plain Black trousers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Plain Black Boots/Trainers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SIA Badge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LSM Blue Hi-Viz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algn="ctr"/>
            <a:r>
              <a:rPr lang="en-GB" sz="2100" dirty="0"/>
              <a:t> You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always look smart, let's </a:t>
            </a:r>
            <a:r>
              <a:rPr lang="en-US" sz="2100" dirty="0"/>
              <a:t>always take pride in our appearance</a:t>
            </a:r>
            <a:r>
              <a:rPr lang="en-GB" sz="2100" dirty="0"/>
              <a:t>.</a:t>
            </a: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9250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1101840"/>
          </a:xfrm>
        </p:spPr>
        <p:txBody>
          <a:bodyPr/>
          <a:lstStyle/>
          <a:p>
            <a:pPr algn="ctr"/>
            <a:r>
              <a:rPr lang="en-GB" sz="3200" dirty="0"/>
              <a:t>Rest Periods</a:t>
            </a:r>
          </a:p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733" y="1106906"/>
            <a:ext cx="8009465" cy="4571998"/>
          </a:xfrm>
        </p:spPr>
        <p:txBody>
          <a:bodyPr/>
          <a:lstStyle/>
          <a:p>
            <a:pPr lvl="0"/>
            <a:r>
              <a:rPr lang="en-GB" sz="2400" b="1" u="sng" dirty="0"/>
              <a:t>A&amp;E Security Officer</a:t>
            </a:r>
          </a:p>
          <a:p>
            <a:pPr lvl="0"/>
            <a:r>
              <a:rPr lang="en-GB" sz="2100" dirty="0"/>
              <a:t>The Security Officer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ask the Department Manager if its ok if they can have a rest period.</a:t>
            </a:r>
          </a:p>
          <a:p>
            <a:pPr lvl="0"/>
            <a:endParaRPr lang="en-GB" sz="2400" b="1" dirty="0"/>
          </a:p>
          <a:p>
            <a:pPr lvl="0"/>
            <a:r>
              <a:rPr lang="en-GB" sz="2400" b="1" u="sng" dirty="0"/>
              <a:t>Access Control Officer</a:t>
            </a:r>
          </a:p>
          <a:p>
            <a:r>
              <a:rPr lang="en-GB" sz="2100" dirty="0"/>
              <a:t>The Security Officer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ask the Clinical Site Manager if its ok if they can have a rest period.</a:t>
            </a:r>
          </a:p>
          <a:p>
            <a:pPr lvl="0"/>
            <a:endParaRPr lang="en-GB" sz="2400" b="1" dirty="0"/>
          </a:p>
          <a:p>
            <a:pPr lvl="0"/>
            <a:r>
              <a:rPr lang="en-GB" sz="2400" b="1" u="sng" dirty="0"/>
              <a:t>Bedwatch Security Officer</a:t>
            </a:r>
          </a:p>
          <a:p>
            <a:r>
              <a:rPr lang="en-GB" sz="2100" dirty="0"/>
              <a:t>The Security Officer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ask the Ward Manager if its ok if they can have a rest period.</a:t>
            </a:r>
          </a:p>
          <a:p>
            <a:pPr lvl="0"/>
            <a:endParaRPr lang="en-GB" sz="2400" dirty="0"/>
          </a:p>
          <a:p>
            <a:pPr lvl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968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91DD1-CE9A-5CD2-99AD-725D43B0A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584775"/>
          </a:xfrm>
        </p:spPr>
        <p:txBody>
          <a:bodyPr/>
          <a:lstStyle/>
          <a:p>
            <a:pPr algn="ctr"/>
            <a:r>
              <a:rPr lang="en-US" sz="3200" dirty="0"/>
              <a:t>Rest Periods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3CCA-9D2F-37BC-76F9-EACE3D192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are entitled to </a:t>
            </a:r>
            <a:r>
              <a:rPr lang="en-US" sz="2100" b="1" dirty="0">
                <a:solidFill>
                  <a:srgbClr val="FF0000"/>
                </a:solidFill>
              </a:rPr>
              <a:t>ONLY</a:t>
            </a:r>
            <a:r>
              <a:rPr lang="en-US" sz="2100" dirty="0"/>
              <a:t> 30 minutes rest period during a 12-hour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/>
              <a:t> tell Control when you go on your period after it's been authorized by the relevant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Please be aware that smoke breaks are to be taken from your 30-minute entitlement.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Rest periods are </a:t>
            </a:r>
            <a:r>
              <a:rPr lang="en-US" sz="2100" b="1" dirty="0">
                <a:solidFill>
                  <a:srgbClr val="FF0000"/>
                </a:solidFill>
              </a:rPr>
              <a:t>NOT</a:t>
            </a:r>
            <a:r>
              <a:rPr lang="en-US" sz="2100" dirty="0"/>
              <a:t> to be taken within the first 3hrs of your shift starting or ending.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22831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1101840"/>
          </a:xfrm>
        </p:spPr>
        <p:txBody>
          <a:bodyPr/>
          <a:lstStyle/>
          <a:p>
            <a:pPr algn="ctr"/>
            <a:r>
              <a:rPr lang="en-GB" sz="3200" dirty="0"/>
              <a:t>Patient Confidentiality </a:t>
            </a:r>
          </a:p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100" b="1" dirty="0"/>
          </a:p>
          <a:p>
            <a:endParaRPr lang="en-GB" sz="2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733" y="1132763"/>
            <a:ext cx="80094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Staff will </a:t>
            </a:r>
            <a:r>
              <a:rPr lang="en-GB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discuss any patient with you other than                 the one you have been asked to deal with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discuss patients or incidents that you have   dealt with outside work 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contact people on social media about matters  to do with the Trust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Be mindful where you leave the logbook as has confidential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584775"/>
          </a:xfrm>
        </p:spPr>
        <p:txBody>
          <a:bodyPr/>
          <a:lstStyle/>
          <a:p>
            <a:pPr algn="ctr"/>
            <a:r>
              <a:rPr lang="en-GB" sz="3200" dirty="0"/>
              <a:t>Incident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733" y="1106906"/>
            <a:ext cx="8009465" cy="4571998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You </a:t>
            </a:r>
            <a:r>
              <a:rPr lang="en-GB" sz="2100" b="1" dirty="0">
                <a:solidFill>
                  <a:srgbClr val="FF0000"/>
                </a:solidFill>
              </a:rPr>
              <a:t>MUST </a:t>
            </a:r>
            <a:r>
              <a:rPr lang="en-GB" sz="2100" dirty="0"/>
              <a:t>inform Control/Operations Manager of any incident immediately.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You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email Control with an in-depth report with every detail as soon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You </a:t>
            </a:r>
            <a:r>
              <a:rPr lang="en-GB" sz="2100" b="1" dirty="0">
                <a:solidFill>
                  <a:srgbClr val="FF0000"/>
                </a:solidFill>
              </a:rPr>
              <a:t>MUST</a:t>
            </a:r>
            <a:r>
              <a:rPr lang="en-GB" sz="2100" dirty="0"/>
              <a:t> inform the Ward Manager, Clinical Site Manager of any incidents straightaway.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Every minor detail is </a:t>
            </a:r>
            <a:r>
              <a:rPr lang="en-GB" sz="2100" b="1" dirty="0">
                <a:solidFill>
                  <a:srgbClr val="FF0000"/>
                </a:solidFill>
              </a:rPr>
              <a:t>IMPORTANT</a:t>
            </a:r>
            <a:r>
              <a:rPr lang="en-GB" sz="2100" dirty="0"/>
              <a:t> so need everything detailed. Times, names, actions.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89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584775"/>
          </a:xfrm>
        </p:spPr>
        <p:txBody>
          <a:bodyPr/>
          <a:lstStyle/>
          <a:p>
            <a:pPr algn="ctr"/>
            <a:r>
              <a:rPr lang="en-GB" sz="3200" dirty="0"/>
              <a:t>Dealing With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733" y="1106906"/>
            <a:ext cx="8009465" cy="45719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When you are asked to be involved with a patient always ask the staff member whether the patient is permitted or not to leave the Ward/Department.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Ask the Nurse caring for that patient what has happened, what do they respond too, any triggers.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Make sure you have a logbook with you (These can be obtained at the Sir Captain Toms Suite in the Women's Unit)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Do </a:t>
            </a:r>
            <a:r>
              <a:rPr lang="en-GB" sz="2100" b="1" dirty="0">
                <a:solidFill>
                  <a:srgbClr val="FF0000"/>
                </a:solidFill>
              </a:rPr>
              <a:t>NOT</a:t>
            </a:r>
            <a:r>
              <a:rPr lang="en-GB" sz="2100" dirty="0"/>
              <a:t> leave Patients alone for any reason.</a:t>
            </a:r>
          </a:p>
          <a:p>
            <a:endParaRPr lang="en-GB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GB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6D1D5A-CD01-EF73-ACAD-1AFEC49046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0" y="367040"/>
            <a:ext cx="7810499" cy="584775"/>
          </a:xfrm>
        </p:spPr>
        <p:txBody>
          <a:bodyPr/>
          <a:lstStyle/>
          <a:p>
            <a:pPr algn="ctr"/>
            <a:r>
              <a:rPr lang="en-US" sz="3200" dirty="0"/>
              <a:t>Dealing With Patients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CEF2-082F-F7A6-1046-FF7BC3FBC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33" y="1371600"/>
            <a:ext cx="8009465" cy="4148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</a:t>
            </a:r>
            <a:r>
              <a:rPr lang="en-US" sz="2100" b="1" dirty="0">
                <a:solidFill>
                  <a:srgbClr val="FF0000"/>
                </a:solidFill>
              </a:rPr>
              <a:t>MUST NOT </a:t>
            </a:r>
            <a:r>
              <a:rPr lang="en-US" sz="2100" dirty="0"/>
              <a:t>help Feed, Dress or assist to the bathroom any patient.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</a:t>
            </a:r>
            <a:r>
              <a:rPr lang="en-US" sz="2100" b="1" dirty="0">
                <a:solidFill>
                  <a:srgbClr val="FF0000"/>
                </a:solidFill>
              </a:rPr>
              <a:t>MUST NOT </a:t>
            </a:r>
            <a:r>
              <a:rPr lang="en-US" sz="2100" dirty="0"/>
              <a:t>take ant patient for a cigarette without a Clinical Member of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</a:t>
            </a:r>
            <a:r>
              <a:rPr lang="en-US" sz="2100" b="1" dirty="0">
                <a:solidFill>
                  <a:srgbClr val="FF0000"/>
                </a:solidFill>
              </a:rPr>
              <a:t>MUST NOT </a:t>
            </a:r>
            <a:r>
              <a:rPr lang="en-US" sz="2100" dirty="0"/>
              <a:t>use any mechanical restraints i.e., handcuffs/leg straps.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You are there to look after the patient, NHS members of staff and the public.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72146949"/>
      </p:ext>
    </p:extLst>
  </p:cSld>
  <p:clrMapOvr>
    <a:masterClrMapping/>
  </p:clrMapOvr>
</p:sld>
</file>

<file path=ppt/theme/theme1.xml><?xml version="1.0" encoding="utf-8"?>
<a:theme xmlns:a="http://schemas.openxmlformats.org/drawingml/2006/main" name="UHMBT - Corporate Slide Template Feb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rust powepoint " id="{1A1C5756-985C-EE4E-A772-5CC33EE6BB08}" vid="{357A106A-F310-0846-A66B-DD8F113FC8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CA4D0CCF724E41AEB62124A3A0B695" ma:contentTypeVersion="17" ma:contentTypeDescription="Create a new document." ma:contentTypeScope="" ma:versionID="6a0ad24b5e052f7ce338c595d25d4502">
  <xsd:schema xmlns:xsd="http://www.w3.org/2001/XMLSchema" xmlns:xs="http://www.w3.org/2001/XMLSchema" xmlns:p="http://schemas.microsoft.com/office/2006/metadata/properties" xmlns:ns2="9d36eb62-cb66-4d0a-aff0-c25905a15ec6" xmlns:ns3="83937ef1-9602-4bbc-b527-4b6dfc00d9ac" targetNamespace="http://schemas.microsoft.com/office/2006/metadata/properties" ma:root="true" ma:fieldsID="d5656180bdc338a4b618b2c488740ef2" ns2:_="" ns3:_="">
    <xsd:import namespace="9d36eb62-cb66-4d0a-aff0-c25905a15ec6"/>
    <xsd:import namespace="83937ef1-9602-4bbc-b527-4b6dfc00d9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6eb62-cb66-4d0a-aff0-c25905a15ec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7a172a6c-b584-4ced-9c4a-7bcc6fa5bb95}" ma:internalName="TaxCatchAll" ma:showField="CatchAllData" ma:web="9d36eb62-cb66-4d0a-aff0-c25905a15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37ef1-9602-4bbc-b527-4b6dfc00d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eadfb5c-5b9a-4f49-9a4b-92063237a5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937ef1-9602-4bbc-b527-4b6dfc00d9ac">
      <Terms xmlns="http://schemas.microsoft.com/office/infopath/2007/PartnerControls"/>
    </lcf76f155ced4ddcb4097134ff3c332f>
    <TaxCatchAll xmlns="9d36eb62-cb66-4d0a-aff0-c25905a15ec6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4357DA-5092-4C45-B0FF-B23692834047}"/>
</file>

<file path=customXml/itemProps2.xml><?xml version="1.0" encoding="utf-8"?>
<ds:datastoreItem xmlns:ds="http://schemas.openxmlformats.org/officeDocument/2006/customXml" ds:itemID="{1299B844-E1E4-4DB8-8D50-AAB2FEDFF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38FF3-FBED-46C5-8D58-816ADD4A683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6a878cbe-5623-4f07-ae53-b90da8921896"/>
    <ds:schemaRef ds:uri="c9a02e2f-1cf2-4fc0-bff6-764654c200cc"/>
  </ds:schemaRefs>
</ds:datastoreItem>
</file>

<file path=customXml/itemProps4.xml><?xml version="1.0" encoding="utf-8"?>
<ds:datastoreItem xmlns:ds="http://schemas.openxmlformats.org/officeDocument/2006/customXml" ds:itemID="{3AC43DA8-1C14-412E-88C9-E6DC730FBEC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16511</TotalTime>
  <Words>703</Words>
  <Application>Microsoft Office PowerPoint</Application>
  <PresentationFormat>On-screen Show (4:3)</PresentationFormat>
  <Paragraphs>97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Helvetica</vt:lpstr>
      <vt:lpstr>UHMBT - Corporate Slide Template Feb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Woodford Phil (UHMB)</dc:creator>
  <cp:lastModifiedBy>Kevin Blakemore</cp:lastModifiedBy>
  <cp:revision>111</cp:revision>
  <dcterms:created xsi:type="dcterms:W3CDTF">2016-02-05T13:15:28Z</dcterms:created>
  <dcterms:modified xsi:type="dcterms:W3CDTF">2023-10-05T08:06:06Z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0x010100E02237A2CCF3A04F8FA8B94EC143CE94</vt:lpwstr>
  </property>
</Properties>
</file>